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81" r:id="rId2"/>
    <p:sldId id="282" r:id="rId3"/>
    <p:sldId id="284" r:id="rId4"/>
    <p:sldId id="289" r:id="rId5"/>
    <p:sldId id="290" r:id="rId6"/>
    <p:sldId id="283" r:id="rId7"/>
    <p:sldId id="346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3" r:id="rId28"/>
    <p:sldId id="312" r:id="rId29"/>
    <p:sldId id="314" r:id="rId30"/>
    <p:sldId id="315" r:id="rId31"/>
    <p:sldId id="316" r:id="rId32"/>
    <p:sldId id="317" r:id="rId33"/>
    <p:sldId id="330" r:id="rId34"/>
    <p:sldId id="329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6" autoAdjust="0"/>
    <p:restoredTop sz="94660"/>
  </p:normalViewPr>
  <p:slideViewPr>
    <p:cSldViewPr>
      <p:cViewPr>
        <p:scale>
          <a:sx n="68" d="100"/>
          <a:sy n="68" d="100"/>
        </p:scale>
        <p:origin x="-1410" y="-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7D2C7-C422-4A87-AA37-E0B5803B313F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BCB9D-0A2E-42E6-B5D7-7D04CA16B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091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mtClean="0">
                <a:latin typeface="微軟正黑體" pitchFamily="34" charset="-120"/>
                <a:ea typeface="微軟正黑體" pitchFamily="34" charset="-120"/>
              </a:rPr>
              <a:t>Dvp plc</a:t>
            </a:r>
            <a:r>
              <a:rPr lang="zh-CN" altLang="en-US" smtClean="0">
                <a:latin typeface="微軟正黑體" pitchFamily="34" charset="-120"/>
                <a:ea typeface="微軟正黑體" pitchFamily="34" charset="-120"/>
              </a:rPr>
              <a:t>为小型</a:t>
            </a:r>
            <a:r>
              <a:rPr lang="en-US" altLang="zh-CN" smtClean="0">
                <a:latin typeface="微軟正黑體" pitchFamily="34" charset="-120"/>
                <a:ea typeface="微軟正黑體" pitchFamily="34" charset="-120"/>
              </a:rPr>
              <a:t>PLC</a:t>
            </a:r>
            <a:r>
              <a:rPr lang="zh-CN" altLang="en-US" smtClean="0">
                <a:latin typeface="微軟正黑體" pitchFamily="34" charset="-120"/>
                <a:ea typeface="微軟正黑體" pitchFamily="34" charset="-120"/>
              </a:rPr>
              <a:t>，</a:t>
            </a:r>
            <a:endParaRPr lang="zh-TW" altLang="en-US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253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AC3038A8-58FB-4E05-A8C1-77B65D0F85B2}" type="slidenum">
              <a:rPr kumimoji="0" lang="zh-TW" altLang="en-US" smtClean="0">
                <a:latin typeface="Calibri" pitchFamily="34" charset="0"/>
              </a:rPr>
              <a:pPr eaLnBrk="1" hangingPunct="1"/>
              <a:t>33</a:t>
            </a:fld>
            <a:endParaRPr kumimoji="0" lang="zh-TW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7C3BE3-904F-4633-BE19-9918F7CB2409}" type="slidenum">
              <a:rPr kumimoji="0" lang="zh-TW" altLang="en-US" smtClean="0"/>
              <a:pPr eaLnBrk="1" hangingPunct="1">
                <a:spcBef>
                  <a:spcPct val="0"/>
                </a:spcBef>
              </a:pPr>
              <a:t>42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CE560D-ABDB-4501-B6A2-87B9C11FEBA8}" type="slidenum">
              <a:rPr kumimoji="0" lang="zh-TW" altLang="en-US" smtClean="0"/>
              <a:pPr eaLnBrk="1" hangingPunct="1">
                <a:spcBef>
                  <a:spcPct val="0"/>
                </a:spcBef>
              </a:pPr>
              <a:t>43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C6713-6971-4422-A262-8C047CD2A266}" type="slidenum">
              <a:rPr kumimoji="0" lang="zh-TW" altLang="en-US" smtClean="0"/>
              <a:pPr eaLnBrk="1" hangingPunct="1">
                <a:spcBef>
                  <a:spcPct val="0"/>
                </a:spcBef>
              </a:pPr>
              <a:t>44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7D8D2C3-8CA3-44BF-92E4-FDFE9640CB83}" type="slidenum">
              <a:rPr kumimoji="0" lang="zh-TW" altLang="en-US" smtClean="0"/>
              <a:pPr eaLnBrk="1" hangingPunct="1">
                <a:spcBef>
                  <a:spcPct val="0"/>
                </a:spcBef>
              </a:pPr>
              <a:t>45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117F3B32-95BE-4DEA-9B33-D7DEBF62E1F3}" type="slidenum">
              <a:rPr kumimoji="0" lang="zh-TW" altLang="en-US" smtClean="0"/>
              <a:pPr eaLnBrk="1" hangingPunct="1">
                <a:spcBef>
                  <a:spcPct val="0"/>
                </a:spcBef>
              </a:pPr>
              <a:t>46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mtClean="0"/>
              <a:t>台达第二代</a:t>
            </a:r>
            <a:r>
              <a:rPr lang="en-US" altLang="zh-TW" smtClean="0"/>
              <a:t>DVP PLC</a:t>
            </a:r>
            <a:r>
              <a:rPr lang="zh-TW" altLang="en-US" smtClean="0"/>
              <a:t>全部支持</a:t>
            </a:r>
            <a:r>
              <a:rPr lang="en-US" altLang="zh-TW" smtClean="0"/>
              <a:t>32 bit CPU</a:t>
            </a:r>
            <a:r>
              <a:rPr lang="zh-TW" altLang="en-US" smtClean="0"/>
              <a:t>，提用户高速执行的功能</a:t>
            </a:r>
            <a:endParaRPr lang="en-US" altLang="zh-TW" smtClean="0"/>
          </a:p>
          <a:p>
            <a:r>
              <a:rPr lang="en-US" altLang="zh-TW" smtClean="0"/>
              <a:t>DVP-ES2</a:t>
            </a:r>
            <a:r>
              <a:rPr lang="zh-TW" altLang="en-US" smtClean="0"/>
              <a:t>具备</a:t>
            </a:r>
            <a:r>
              <a:rPr lang="en-US" altLang="zh-TW" smtClean="0"/>
              <a:t>16~60</a:t>
            </a:r>
            <a:r>
              <a:rPr lang="zh-TW" altLang="en-US" smtClean="0"/>
              <a:t>点</a:t>
            </a:r>
            <a:r>
              <a:rPr lang="en-US" altLang="zh-TW" smtClean="0"/>
              <a:t>CPU</a:t>
            </a:r>
            <a:r>
              <a:rPr lang="zh-TW" altLang="en-US" smtClean="0"/>
              <a:t>供选择，程序容量</a:t>
            </a:r>
            <a:r>
              <a:rPr lang="en-US" altLang="zh-TW" smtClean="0"/>
              <a:t>16k steps, </a:t>
            </a:r>
            <a:r>
              <a:rPr lang="zh-TW" altLang="en-US" smtClean="0"/>
              <a:t>数据缓存器</a:t>
            </a:r>
            <a:r>
              <a:rPr lang="en-US" altLang="zh-TW" smtClean="0"/>
              <a:t>10k words</a:t>
            </a:r>
            <a:r>
              <a:rPr lang="zh-TW" altLang="en-US" smtClean="0"/>
              <a:t>，让用户设计程序可有更大空间发挥</a:t>
            </a:r>
            <a:endParaRPr lang="en-US" altLang="zh-TW" smtClean="0"/>
          </a:p>
          <a:p>
            <a:r>
              <a:rPr lang="en-US" altLang="zh-TW" smtClean="0"/>
              <a:t>PLC </a:t>
            </a:r>
            <a:r>
              <a:rPr lang="zh-TW" altLang="en-US" smtClean="0"/>
              <a:t>处理速度提升，</a:t>
            </a:r>
            <a:r>
              <a:rPr lang="en-US" altLang="zh-TW" smtClean="0"/>
              <a:t>LD</a:t>
            </a:r>
            <a:r>
              <a:rPr lang="zh-TW" altLang="en-US" smtClean="0"/>
              <a:t>：</a:t>
            </a:r>
            <a:r>
              <a:rPr lang="en-US" altLang="zh-TW" smtClean="0"/>
              <a:t>0.35</a:t>
            </a:r>
            <a:r>
              <a:rPr lang="el-GR" altLang="zh-TW" smtClean="0"/>
              <a:t>μ</a:t>
            </a:r>
            <a:r>
              <a:rPr lang="en-US" altLang="zh-TW" smtClean="0"/>
              <a:t>s</a:t>
            </a:r>
            <a:r>
              <a:rPr lang="zh-TW" altLang="en-US" smtClean="0"/>
              <a:t>，</a:t>
            </a:r>
            <a:r>
              <a:rPr lang="en-US" altLang="zh-TW" smtClean="0"/>
              <a:t>MOV</a:t>
            </a:r>
            <a:r>
              <a:rPr lang="zh-TW" altLang="en-US" smtClean="0"/>
              <a:t>：</a:t>
            </a:r>
            <a:r>
              <a:rPr lang="en-US" altLang="zh-TW" smtClean="0"/>
              <a:t>3.4</a:t>
            </a:r>
            <a:r>
              <a:rPr lang="el-GR" altLang="zh-TW" smtClean="0"/>
              <a:t>μ</a:t>
            </a:r>
            <a:r>
              <a:rPr lang="en-US" altLang="zh-TW" smtClean="0"/>
              <a:t>s</a:t>
            </a:r>
            <a:r>
              <a:rPr lang="zh-TW" altLang="en-US" smtClean="0"/>
              <a:t>，针对大程序容量，提供高效率处理能力，</a:t>
            </a:r>
            <a:r>
              <a:rPr lang="en-US" altLang="zh-TW" smtClean="0"/>
              <a:t>1k steps </a:t>
            </a:r>
            <a:r>
              <a:rPr lang="zh-TW" altLang="en-US" smtClean="0"/>
              <a:t>可在 </a:t>
            </a:r>
            <a:r>
              <a:rPr lang="en-US" altLang="zh-TW" smtClean="0"/>
              <a:t>1ms </a:t>
            </a:r>
            <a:r>
              <a:rPr lang="zh-TW" altLang="en-US" smtClean="0"/>
              <a:t>内处理完成</a:t>
            </a:r>
            <a:endParaRPr lang="en-US" altLang="zh-TW" smtClean="0"/>
          </a:p>
          <a:p>
            <a:r>
              <a:rPr lang="zh-TW" altLang="en-US" smtClean="0"/>
              <a:t>提供最高 </a:t>
            </a:r>
            <a:r>
              <a:rPr lang="en-US" altLang="zh-TW" smtClean="0"/>
              <a:t>100kHz </a:t>
            </a:r>
            <a:r>
              <a:rPr lang="zh-TW" altLang="en-US" smtClean="0"/>
              <a:t>的脉波控制，可搭配各种运动控制指令 </a:t>
            </a:r>
            <a:r>
              <a:rPr lang="en-US" altLang="zh-TW" smtClean="0"/>
              <a:t>( </a:t>
            </a:r>
            <a:r>
              <a:rPr lang="zh-TW" altLang="en-US" smtClean="0"/>
              <a:t>如遮蔽、对标、立即变更频率等 </a:t>
            </a:r>
            <a:r>
              <a:rPr lang="en-US" altLang="zh-TW" smtClean="0"/>
              <a:t>) </a:t>
            </a:r>
            <a:r>
              <a:rPr lang="zh-TW" altLang="en-US" smtClean="0"/>
              <a:t>精确应用在各种多轴运动控制中</a:t>
            </a:r>
            <a:endParaRPr lang="en-US" altLang="zh-TW" smtClean="0"/>
          </a:p>
          <a:p>
            <a:r>
              <a:rPr lang="zh-TW" altLang="en-US" smtClean="0"/>
              <a:t>为让使用者保护产业</a:t>
            </a:r>
            <a:r>
              <a:rPr lang="en-US" altLang="zh-TW" smtClean="0"/>
              <a:t>know-how</a:t>
            </a:r>
            <a:r>
              <a:rPr lang="zh-TW" altLang="en-US" smtClean="0"/>
              <a:t>，</a:t>
            </a:r>
            <a:r>
              <a:rPr lang="en-US" altLang="zh-TW" smtClean="0"/>
              <a:t>DVP PLC</a:t>
            </a:r>
            <a:r>
              <a:rPr lang="zh-TW" altLang="en-US" smtClean="0"/>
              <a:t>提供多达 </a:t>
            </a:r>
            <a:r>
              <a:rPr lang="en-US" altLang="zh-TW" smtClean="0"/>
              <a:t>4 </a:t>
            </a:r>
            <a:r>
              <a:rPr lang="zh-TW" altLang="en-US" smtClean="0"/>
              <a:t>重的 </a:t>
            </a:r>
            <a:r>
              <a:rPr lang="en-US" altLang="zh-TW" smtClean="0"/>
              <a:t>PLC </a:t>
            </a:r>
            <a:r>
              <a:rPr lang="zh-TW" altLang="en-US" smtClean="0"/>
              <a:t>密码保护，坚定地守护使用者的知识产权</a:t>
            </a:r>
            <a:endParaRPr lang="en-US" altLang="zh-TW" smtClean="0"/>
          </a:p>
          <a:p>
            <a:endParaRPr lang="en-US" altLang="zh-TW" smtClean="0"/>
          </a:p>
          <a:p>
            <a:r>
              <a:rPr lang="en-US" altLang="zh-TW" smtClean="0"/>
              <a:t>DVP-EX2</a:t>
            </a:r>
            <a:r>
              <a:rPr lang="zh-TW" altLang="en-US" smtClean="0"/>
              <a:t>除具备</a:t>
            </a:r>
            <a:r>
              <a:rPr lang="en-US" altLang="zh-TW" smtClean="0"/>
              <a:t>ES2 CPU</a:t>
            </a:r>
            <a:r>
              <a:rPr lang="zh-TW" altLang="en-US" smtClean="0"/>
              <a:t>的强大功能外，同时内建 </a:t>
            </a:r>
            <a:r>
              <a:rPr lang="en-US" altLang="zh-TW" smtClean="0"/>
              <a:t>12-bit 4AI/2AO</a:t>
            </a:r>
            <a:r>
              <a:rPr lang="zh-TW" altLang="en-US" smtClean="0"/>
              <a:t>，同时可搭配 </a:t>
            </a:r>
            <a:r>
              <a:rPr lang="en-US" altLang="zh-TW" smtClean="0"/>
              <a:t>14-bit AIO </a:t>
            </a:r>
            <a:r>
              <a:rPr lang="zh-TW" altLang="en-US" smtClean="0"/>
              <a:t>扩充模块，配合内建 </a:t>
            </a:r>
            <a:r>
              <a:rPr lang="en-US" altLang="zh-TW" smtClean="0"/>
              <a:t>PID Auto Tuning </a:t>
            </a:r>
            <a:r>
              <a:rPr lang="zh-TW" altLang="en-US" smtClean="0"/>
              <a:t>功能，提供完整的模拟控制解决方案</a:t>
            </a:r>
          </a:p>
        </p:txBody>
      </p:sp>
      <p:sp>
        <p:nvSpPr>
          <p:cNvPr id="2458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78FEC656-E2B1-4BEE-BA0B-7F252F405A15}" type="slidenum">
              <a:rPr kumimoji="0" lang="zh-TW" altLang="en-US" smtClean="0">
                <a:latin typeface="Calibri" pitchFamily="34" charset="0"/>
              </a:rPr>
              <a:pPr eaLnBrk="1" hangingPunct="1"/>
              <a:t>34</a:t>
            </a:fld>
            <a:endParaRPr kumimoji="0" lang="zh-TW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mtClean="0"/>
              <a:t>DVP-ES2</a:t>
            </a:r>
            <a:r>
              <a:rPr lang="zh-TW" altLang="en-US" smtClean="0"/>
              <a:t>新推出</a:t>
            </a:r>
            <a:r>
              <a:rPr lang="en-US" altLang="zh-TW" smtClean="0"/>
              <a:t>CANopen</a:t>
            </a:r>
            <a:r>
              <a:rPr lang="zh-TW" altLang="en-US" smtClean="0"/>
              <a:t>主机，内建</a:t>
            </a:r>
            <a:r>
              <a:rPr lang="en-US" altLang="zh-TW" smtClean="0"/>
              <a:t>CANopen</a:t>
            </a:r>
            <a:r>
              <a:rPr lang="zh-TW" altLang="en-US" smtClean="0"/>
              <a:t>通信链接台达</a:t>
            </a:r>
            <a:r>
              <a:rPr lang="en-US" altLang="zh-TW" smtClean="0"/>
              <a:t>CANopen</a:t>
            </a:r>
            <a:r>
              <a:rPr lang="zh-TW" altLang="en-US" smtClean="0"/>
              <a:t>产品，如</a:t>
            </a:r>
            <a:r>
              <a:rPr lang="en-US" altLang="zh-TW" smtClean="0"/>
              <a:t>ASDA-A2</a:t>
            </a:r>
            <a:r>
              <a:rPr lang="zh-TW" altLang="en-US" smtClean="0"/>
              <a:t>伺服驱动器、变频器等产品，提供使用费省配线、高速稳定的解决方案</a:t>
            </a:r>
            <a:endParaRPr lang="en-US" altLang="zh-TW" smtClean="0"/>
          </a:p>
          <a:p>
            <a:r>
              <a:rPr lang="en-US" altLang="zh-TW" smtClean="0"/>
              <a:t>ES2-C</a:t>
            </a:r>
            <a:r>
              <a:rPr lang="zh-TW" altLang="en-US" smtClean="0"/>
              <a:t>提供 </a:t>
            </a:r>
            <a:r>
              <a:rPr lang="en-US" altLang="zh-TW" smtClean="0"/>
              <a:t>PDO</a:t>
            </a:r>
            <a:r>
              <a:rPr lang="zh-TW" altLang="en-US" smtClean="0"/>
              <a:t>、</a:t>
            </a:r>
            <a:r>
              <a:rPr lang="en-US" altLang="zh-TW" smtClean="0"/>
              <a:t>SDO</a:t>
            </a:r>
            <a:r>
              <a:rPr lang="zh-TW" altLang="en-US" smtClean="0"/>
              <a:t>、同步 </a:t>
            </a:r>
            <a:r>
              <a:rPr lang="en-US" altLang="zh-TW" smtClean="0"/>
              <a:t>(SYNC)</a:t>
            </a:r>
            <a:r>
              <a:rPr lang="zh-TW" altLang="en-US" smtClean="0"/>
              <a:t>、紧急 </a:t>
            </a:r>
            <a:r>
              <a:rPr lang="en-US" altLang="zh-TW" smtClean="0"/>
              <a:t>(Emergency)</a:t>
            </a:r>
            <a:r>
              <a:rPr lang="zh-TW" altLang="en-US" smtClean="0"/>
              <a:t>、</a:t>
            </a:r>
            <a:r>
              <a:rPr lang="en-US" altLang="zh-TW" smtClean="0"/>
              <a:t>NMT </a:t>
            </a:r>
            <a:r>
              <a:rPr lang="zh-TW" altLang="en-US" smtClean="0"/>
              <a:t>等丰富通讯类型，高数据量 </a:t>
            </a:r>
            <a:r>
              <a:rPr lang="en-US" altLang="zh-TW" smtClean="0"/>
              <a:t>1Mbps </a:t>
            </a:r>
            <a:r>
              <a:rPr lang="zh-TW" altLang="en-US" smtClean="0"/>
              <a:t>高速传输传送 </a:t>
            </a:r>
            <a:r>
              <a:rPr lang="en-US" altLang="zh-TW" smtClean="0"/>
              <a:t>PDO </a:t>
            </a:r>
            <a:r>
              <a:rPr lang="zh-TW" altLang="en-US" smtClean="0"/>
              <a:t>最大数据量支持 </a:t>
            </a:r>
            <a:r>
              <a:rPr lang="en-US" altLang="zh-TW" smtClean="0"/>
              <a:t>390 bytes </a:t>
            </a:r>
            <a:r>
              <a:rPr lang="zh-TW" altLang="en-US" smtClean="0"/>
              <a:t>，接收 </a:t>
            </a:r>
            <a:r>
              <a:rPr lang="en-US" altLang="zh-TW" smtClean="0"/>
              <a:t>PDO </a:t>
            </a:r>
            <a:r>
              <a:rPr lang="zh-TW" altLang="en-US" smtClean="0"/>
              <a:t>最大数据量支持 </a:t>
            </a:r>
            <a:r>
              <a:rPr lang="en-US" altLang="zh-TW" smtClean="0"/>
              <a:t>390 bytes</a:t>
            </a:r>
          </a:p>
          <a:p>
            <a:r>
              <a:rPr lang="zh-TW" altLang="en-US" smtClean="0"/>
              <a:t>最大可支持 </a:t>
            </a:r>
            <a:r>
              <a:rPr lang="en-US" altLang="zh-TW" smtClean="0"/>
              <a:t>16 </a:t>
            </a:r>
            <a:r>
              <a:rPr lang="zh-TW" altLang="en-US" smtClean="0"/>
              <a:t>台 </a:t>
            </a:r>
            <a:r>
              <a:rPr lang="en-US" altLang="zh-TW" smtClean="0"/>
              <a:t>CANopen </a:t>
            </a:r>
            <a:r>
              <a:rPr lang="zh-TW" altLang="en-US" smtClean="0"/>
              <a:t>从站，布线容易，搭配 </a:t>
            </a:r>
            <a:r>
              <a:rPr lang="en-US" altLang="zh-TW" smtClean="0"/>
              <a:t>CANopen Builder </a:t>
            </a:r>
            <a:r>
              <a:rPr lang="zh-TW" altLang="en-US" smtClean="0"/>
              <a:t>软件快速规划从站节点</a:t>
            </a: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64A866B6-3930-4C67-B078-A309C8A3EAE7}" type="slidenum">
              <a:rPr kumimoji="0" lang="zh-TW" altLang="en-US" smtClean="0">
                <a:latin typeface="Calibri" pitchFamily="34" charset="0"/>
              </a:rPr>
              <a:pPr eaLnBrk="1" hangingPunct="1"/>
              <a:t>35</a:t>
            </a:fld>
            <a:endParaRPr kumimoji="0" lang="zh-TW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mtClean="0"/>
              <a:t>DVP-EC3</a:t>
            </a:r>
            <a:r>
              <a:rPr lang="zh-TW" altLang="en-US" smtClean="0"/>
              <a:t>适用于顺序控制与简易 </a:t>
            </a:r>
            <a:r>
              <a:rPr lang="en-US" altLang="zh-TW" smtClean="0"/>
              <a:t>RS-485/MODBUS</a:t>
            </a:r>
            <a:r>
              <a:rPr lang="zh-TW" altLang="en-US" smtClean="0"/>
              <a:t>通讯控制</a:t>
            </a:r>
            <a:endParaRPr lang="en-US" altLang="zh-TW" smtClean="0"/>
          </a:p>
          <a:p>
            <a:r>
              <a:rPr lang="zh-TW" altLang="en-US" smtClean="0"/>
              <a:t>主机点数：</a:t>
            </a:r>
            <a:r>
              <a:rPr lang="en-US" altLang="zh-TW" smtClean="0"/>
              <a:t>10/14/16/20/24/30/32/40/48/60</a:t>
            </a:r>
            <a:r>
              <a:rPr lang="zh-TW" altLang="en-US" smtClean="0"/>
              <a:t>，程序容量：</a:t>
            </a:r>
            <a:r>
              <a:rPr lang="en-US" altLang="zh-TW" smtClean="0"/>
              <a:t>4k steps</a:t>
            </a:r>
            <a:r>
              <a:rPr lang="zh-TW" altLang="en-US" smtClean="0"/>
              <a:t>，通讯端口：内建 </a:t>
            </a:r>
            <a:r>
              <a:rPr lang="en-US" altLang="zh-TW" smtClean="0"/>
              <a:t>RS-232 </a:t>
            </a:r>
            <a:r>
              <a:rPr lang="zh-TW" altLang="en-US" smtClean="0"/>
              <a:t>与 </a:t>
            </a:r>
            <a:r>
              <a:rPr lang="en-US" altLang="zh-TW" smtClean="0"/>
              <a:t>RS-485</a:t>
            </a:r>
            <a:r>
              <a:rPr lang="zh-TW" altLang="en-US" smtClean="0"/>
              <a:t>，相容 </a:t>
            </a:r>
            <a:r>
              <a:rPr lang="en-US" altLang="zh-TW" smtClean="0"/>
              <a:t>MODBUS ASCII/RTU </a:t>
            </a:r>
            <a:r>
              <a:rPr lang="zh-TW" altLang="en-US" smtClean="0"/>
              <a:t>通讯协议</a:t>
            </a:r>
          </a:p>
          <a:p>
            <a:r>
              <a:rPr lang="zh-TW" altLang="en-US" smtClean="0"/>
              <a:t>支援 </a:t>
            </a:r>
            <a:r>
              <a:rPr lang="en-US" altLang="zh-TW" smtClean="0"/>
              <a:t>2 </a:t>
            </a:r>
            <a:r>
              <a:rPr lang="zh-TW" altLang="en-US" smtClean="0"/>
              <a:t>点 </a:t>
            </a:r>
            <a:r>
              <a:rPr lang="en-US" altLang="zh-TW" smtClean="0"/>
              <a:t>(Y0, Y1) </a:t>
            </a:r>
            <a:r>
              <a:rPr lang="zh-TW" altLang="en-US" smtClean="0"/>
              <a:t>独立高速脉波输出功能，最高可达 </a:t>
            </a:r>
            <a:r>
              <a:rPr lang="en-US" altLang="zh-TW" smtClean="0"/>
              <a:t>10kHz</a:t>
            </a:r>
            <a:endParaRPr lang="zh-TW" altLang="en-US" smtClean="0"/>
          </a:p>
        </p:txBody>
      </p:sp>
      <p:sp>
        <p:nvSpPr>
          <p:cNvPr id="2662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6EB43199-6896-4BBA-9C36-C05D754F5461}" type="slidenum">
              <a:rPr kumimoji="0" lang="zh-TW" altLang="en-US" smtClean="0">
                <a:latin typeface="Calibri" pitchFamily="34" charset="0"/>
              </a:rPr>
              <a:pPr eaLnBrk="1" hangingPunct="1"/>
              <a:t>36</a:t>
            </a:fld>
            <a:endParaRPr kumimoji="0" lang="zh-TW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mtClean="0"/>
              <a:t>DVP-EH3</a:t>
            </a:r>
            <a:r>
              <a:rPr lang="zh-TW" altLang="en-US" smtClean="0"/>
              <a:t>在程序容量、数据缓存器、执行速度全面提升</a:t>
            </a:r>
            <a:endParaRPr lang="en-US" altLang="zh-TW" smtClean="0"/>
          </a:p>
          <a:p>
            <a:r>
              <a:rPr lang="zh-TW" altLang="en-US" smtClean="0"/>
              <a:t>在运动控制方面，高速脉波输出：</a:t>
            </a:r>
            <a:r>
              <a:rPr lang="en-US" altLang="zh-TW" smtClean="0"/>
              <a:t>4 </a:t>
            </a:r>
            <a:r>
              <a:rPr lang="zh-TW" altLang="en-US" smtClean="0"/>
              <a:t>轴 </a:t>
            </a:r>
            <a:r>
              <a:rPr lang="en-US" altLang="zh-TW" smtClean="0"/>
              <a:t>200kHz </a:t>
            </a:r>
            <a:r>
              <a:rPr lang="zh-TW" altLang="en-US" smtClean="0"/>
              <a:t>，支援 </a:t>
            </a:r>
            <a:r>
              <a:rPr lang="en-US" altLang="zh-TW" smtClean="0"/>
              <a:t>4 </a:t>
            </a:r>
            <a:r>
              <a:rPr lang="zh-TW" altLang="en-US" smtClean="0"/>
              <a:t>组 </a:t>
            </a:r>
            <a:r>
              <a:rPr lang="en-US" altLang="zh-TW" smtClean="0"/>
              <a:t>200kHz </a:t>
            </a:r>
            <a:r>
              <a:rPr lang="zh-TW" altLang="en-US" smtClean="0"/>
              <a:t>硬件高速计数器，增加多种运动控制指令，以达到高速精准定位控制功能，有效应用在贴标机、包装机、印刷机等设备上</a:t>
            </a:r>
          </a:p>
          <a:p>
            <a:r>
              <a:rPr lang="zh-TW" altLang="en-US" smtClean="0"/>
              <a:t>直线／圆弧补间运动控制功能，外部输入中断提升为 </a:t>
            </a:r>
            <a:r>
              <a:rPr lang="en-US" altLang="zh-TW" smtClean="0"/>
              <a:t>16 </a:t>
            </a:r>
            <a:r>
              <a:rPr lang="zh-TW" altLang="en-US" smtClean="0"/>
              <a:t>个中断输入</a:t>
            </a:r>
            <a:endParaRPr lang="en-US" altLang="zh-TW" smtClean="0"/>
          </a:p>
          <a:p>
            <a:r>
              <a:rPr lang="en-US" altLang="zh-TW" smtClean="0"/>
              <a:t>32 </a:t>
            </a:r>
            <a:r>
              <a:rPr lang="zh-TW" altLang="en-US" smtClean="0"/>
              <a:t>位 </a:t>
            </a:r>
            <a:r>
              <a:rPr lang="en-US" altLang="zh-TW" smtClean="0"/>
              <a:t>CPU + ASIC </a:t>
            </a:r>
            <a:r>
              <a:rPr lang="zh-TW" altLang="en-US" smtClean="0"/>
              <a:t>双处理器，支持浮点运算，基本指令最快执行速度达 </a:t>
            </a:r>
            <a:r>
              <a:rPr lang="en-US" altLang="zh-TW" smtClean="0"/>
              <a:t>0.24μs</a:t>
            </a:r>
          </a:p>
          <a:p>
            <a:r>
              <a:rPr lang="zh-TW" altLang="en-US" smtClean="0"/>
              <a:t>多样化的特殊扩充模块与功能卡，包含模拟输出 </a:t>
            </a:r>
            <a:r>
              <a:rPr lang="en-US" altLang="zh-TW" smtClean="0"/>
              <a:t>/ </a:t>
            </a:r>
            <a:r>
              <a:rPr lang="zh-TW" altLang="en-US" smtClean="0"/>
              <a:t>输入、温度量测、额外的单轴运动控制与高速计数功能，可另增第 </a:t>
            </a:r>
            <a:r>
              <a:rPr lang="en-US" altLang="zh-TW" smtClean="0"/>
              <a:t>3 </a:t>
            </a:r>
            <a:r>
              <a:rPr lang="zh-TW" altLang="en-US" smtClean="0"/>
              <a:t>个串联通讯端口或以太网通讯卡等</a:t>
            </a:r>
            <a:endParaRPr lang="en-US" altLang="zh-TW" smtClean="0"/>
          </a:p>
          <a:p>
            <a:r>
              <a:rPr lang="zh-TW" altLang="en-US" smtClean="0"/>
              <a:t>程序自动备份功能，电池没电程序也不会消失，第二份备份功能，可储存第二份程序与数据，多达 </a:t>
            </a:r>
            <a:r>
              <a:rPr lang="en-US" altLang="zh-TW" smtClean="0"/>
              <a:t>4 </a:t>
            </a:r>
            <a:r>
              <a:rPr lang="zh-TW" altLang="en-US" smtClean="0"/>
              <a:t>重的 </a:t>
            </a:r>
            <a:r>
              <a:rPr lang="en-US" altLang="zh-TW" smtClean="0"/>
              <a:t>PLC </a:t>
            </a:r>
            <a:r>
              <a:rPr lang="zh-TW" altLang="en-US" smtClean="0"/>
              <a:t>密码保护，坚定地守护使用者的知识产权</a:t>
            </a:r>
            <a:endParaRPr lang="en-US" altLang="zh-TW" smtClean="0"/>
          </a:p>
          <a:p>
            <a:r>
              <a:rPr lang="zh-TW" altLang="en-US" smtClean="0"/>
              <a:t>启动 </a:t>
            </a:r>
            <a:r>
              <a:rPr lang="en-US" altLang="zh-TW" smtClean="0"/>
              <a:t>PLC Link </a:t>
            </a:r>
            <a:r>
              <a:rPr lang="zh-TW" altLang="en-US" smtClean="0"/>
              <a:t>功能，无需额外的通讯扩充模块，即可架构最高 </a:t>
            </a:r>
            <a:r>
              <a:rPr lang="en-US" altLang="zh-TW" smtClean="0"/>
              <a:t>32 </a:t>
            </a:r>
            <a:r>
              <a:rPr lang="zh-TW" altLang="en-US" smtClean="0"/>
              <a:t>台的联机网络</a:t>
            </a:r>
          </a:p>
        </p:txBody>
      </p:sp>
      <p:sp>
        <p:nvSpPr>
          <p:cNvPr id="276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80A5E301-BD73-42ED-8582-E69D7460E94D}" type="slidenum">
              <a:rPr kumimoji="0" lang="zh-TW" altLang="en-US" smtClean="0">
                <a:latin typeface="Calibri" pitchFamily="34" charset="0"/>
              </a:rPr>
              <a:pPr eaLnBrk="1" hangingPunct="1"/>
              <a:t>37</a:t>
            </a:fld>
            <a:endParaRPr kumimoji="0" lang="zh-TW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mtClean="0"/>
              <a:t>DVP-SV2</a:t>
            </a:r>
            <a:r>
              <a:rPr lang="zh-TW" altLang="en-US" smtClean="0"/>
              <a:t>在程序容量、数据缓存器、执行速度全面提升</a:t>
            </a:r>
            <a:endParaRPr lang="en-US" altLang="zh-TW" smtClean="0"/>
          </a:p>
          <a:p>
            <a:r>
              <a:rPr lang="zh-TW" altLang="en-US" smtClean="0"/>
              <a:t>在运动控制方面，高速脉波输出：</a:t>
            </a:r>
            <a:r>
              <a:rPr lang="en-US" altLang="zh-TW" smtClean="0"/>
              <a:t>4 </a:t>
            </a:r>
            <a:r>
              <a:rPr lang="zh-TW" altLang="en-US" smtClean="0"/>
              <a:t>轴 </a:t>
            </a:r>
            <a:r>
              <a:rPr lang="en-US" altLang="zh-TW" smtClean="0"/>
              <a:t>200kHz </a:t>
            </a:r>
            <a:r>
              <a:rPr lang="zh-TW" altLang="en-US" smtClean="0"/>
              <a:t>，支援 </a:t>
            </a:r>
            <a:r>
              <a:rPr lang="en-US" altLang="zh-TW" smtClean="0"/>
              <a:t>2 </a:t>
            </a:r>
            <a:r>
              <a:rPr lang="zh-TW" altLang="en-US" smtClean="0"/>
              <a:t>组 </a:t>
            </a:r>
            <a:r>
              <a:rPr lang="en-US" altLang="zh-TW" smtClean="0"/>
              <a:t>200kHz </a:t>
            </a:r>
            <a:r>
              <a:rPr lang="zh-TW" altLang="en-US" smtClean="0"/>
              <a:t>硬件计数器与 </a:t>
            </a:r>
            <a:r>
              <a:rPr lang="en-US" altLang="zh-TW" smtClean="0"/>
              <a:t>2 </a:t>
            </a:r>
            <a:r>
              <a:rPr lang="zh-TW" altLang="en-US" smtClean="0"/>
              <a:t>组 </a:t>
            </a:r>
            <a:r>
              <a:rPr lang="en-US" altLang="zh-TW" smtClean="0"/>
              <a:t>20kHz </a:t>
            </a:r>
            <a:r>
              <a:rPr lang="zh-TW" altLang="en-US" smtClean="0"/>
              <a:t>硬件高速计数器，增加多种运动控制指令，以达到高速精准定位控制功能，有效应用在贴标机、包装机、印刷机等设备上</a:t>
            </a:r>
          </a:p>
          <a:p>
            <a:r>
              <a:rPr lang="zh-TW" altLang="en-US" smtClean="0"/>
              <a:t>直线／圆弧补间运动控制功能，外部输入中断提升为 </a:t>
            </a:r>
            <a:r>
              <a:rPr lang="en-US" altLang="zh-TW" smtClean="0"/>
              <a:t>16 </a:t>
            </a:r>
            <a:r>
              <a:rPr lang="zh-TW" altLang="en-US" smtClean="0"/>
              <a:t>个中断输入</a:t>
            </a:r>
            <a:endParaRPr lang="en-US" altLang="zh-TW" smtClean="0"/>
          </a:p>
          <a:p>
            <a:r>
              <a:rPr lang="en-US" altLang="zh-TW" smtClean="0"/>
              <a:t>32 </a:t>
            </a:r>
            <a:r>
              <a:rPr lang="zh-TW" altLang="en-US" smtClean="0"/>
              <a:t>位 </a:t>
            </a:r>
            <a:r>
              <a:rPr lang="en-US" altLang="zh-TW" smtClean="0"/>
              <a:t>CPU + ASIC </a:t>
            </a:r>
            <a:r>
              <a:rPr lang="zh-TW" altLang="en-US" smtClean="0"/>
              <a:t>双处理器，支持浮点运算，基本指令最快执行速度达 </a:t>
            </a:r>
            <a:r>
              <a:rPr lang="en-US" altLang="zh-TW" smtClean="0"/>
              <a:t>0.24μs</a:t>
            </a:r>
          </a:p>
          <a:p>
            <a:r>
              <a:rPr lang="zh-TW" altLang="en-US" smtClean="0"/>
              <a:t>程序自动备份功能，电池没电程序也不会消失，第二份备份功能，可储存第二份程序与数据，多达 </a:t>
            </a:r>
            <a:r>
              <a:rPr lang="en-US" altLang="zh-TW" smtClean="0"/>
              <a:t>4 </a:t>
            </a:r>
            <a:r>
              <a:rPr lang="zh-TW" altLang="en-US" smtClean="0"/>
              <a:t>重的 </a:t>
            </a:r>
            <a:r>
              <a:rPr lang="en-US" altLang="zh-TW" smtClean="0"/>
              <a:t>PLC </a:t>
            </a:r>
            <a:r>
              <a:rPr lang="zh-TW" altLang="en-US" smtClean="0"/>
              <a:t>密码保护，坚定地守护使用者的知识产权</a:t>
            </a:r>
            <a:endParaRPr lang="en-US" altLang="zh-TW" smtClean="0"/>
          </a:p>
          <a:p>
            <a:r>
              <a:rPr lang="zh-TW" altLang="en-US" smtClean="0"/>
              <a:t>启动 </a:t>
            </a:r>
            <a:r>
              <a:rPr lang="en-US" altLang="zh-TW" smtClean="0"/>
              <a:t>PLC Link </a:t>
            </a:r>
            <a:r>
              <a:rPr lang="zh-TW" altLang="en-US" smtClean="0"/>
              <a:t>功能，无需额外的通讯扩充模块，即可架构最高 </a:t>
            </a:r>
            <a:r>
              <a:rPr lang="en-US" altLang="zh-TW" smtClean="0"/>
              <a:t>32 </a:t>
            </a:r>
            <a:r>
              <a:rPr lang="zh-TW" altLang="en-US" smtClean="0"/>
              <a:t>台的联机网络</a:t>
            </a:r>
            <a:endParaRPr lang="en-US" altLang="zh-TW" smtClean="0"/>
          </a:p>
          <a:p>
            <a:r>
              <a:rPr lang="zh-TW" altLang="en-US" smtClean="0"/>
              <a:t>支援 </a:t>
            </a:r>
            <a:r>
              <a:rPr lang="en-US" altLang="zh-TW" smtClean="0"/>
              <a:t>DVP-S </a:t>
            </a:r>
            <a:r>
              <a:rPr lang="zh-TW" altLang="en-US" smtClean="0"/>
              <a:t>系列左侧及右侧模块，新增</a:t>
            </a:r>
            <a:r>
              <a:rPr lang="en-US" altLang="zh-TW" smtClean="0"/>
              <a:t>Ethernet </a:t>
            </a:r>
            <a:r>
              <a:rPr lang="zh-TW" altLang="en-US" smtClean="0"/>
              <a:t>专用通讯指令 </a:t>
            </a:r>
            <a:r>
              <a:rPr lang="en-US" altLang="zh-TW" smtClean="0"/>
              <a:t>ETHRW</a:t>
            </a:r>
          </a:p>
          <a:p>
            <a:endParaRPr lang="en-US" altLang="zh-TW" smtClean="0"/>
          </a:p>
          <a:p>
            <a:r>
              <a:rPr lang="zh-TW" altLang="en-US" smtClean="0"/>
              <a:t>新推出</a:t>
            </a:r>
            <a:r>
              <a:rPr lang="en-US" altLang="zh-TW" smtClean="0"/>
              <a:t>DVP24SV2 </a:t>
            </a:r>
            <a:r>
              <a:rPr lang="zh-TW" altLang="en-US" smtClean="0"/>
              <a:t>主机 </a:t>
            </a:r>
            <a:r>
              <a:rPr lang="en-US" altLang="zh-TW" smtClean="0"/>
              <a:t>: </a:t>
            </a:r>
            <a:r>
              <a:rPr lang="zh-TW" altLang="en-US" smtClean="0"/>
              <a:t>内建 </a:t>
            </a:r>
            <a:r>
              <a:rPr lang="en-US" altLang="zh-TW" smtClean="0"/>
              <a:t>2AI(12bit)</a:t>
            </a:r>
            <a:r>
              <a:rPr lang="zh-TW" altLang="en-US" smtClean="0"/>
              <a:t>，以及 </a:t>
            </a:r>
            <a:r>
              <a:rPr lang="en-US" altLang="zh-TW" smtClean="0"/>
              <a:t>Y10/Y12 </a:t>
            </a:r>
            <a:r>
              <a:rPr lang="zh-TW" altLang="en-US" smtClean="0"/>
              <a:t>可输出 </a:t>
            </a:r>
            <a:r>
              <a:rPr lang="en-US" altLang="zh-TW" smtClean="0"/>
              <a:t>10KHz</a:t>
            </a:r>
            <a:endParaRPr lang="zh-TW" altLang="en-US" smtClean="0"/>
          </a:p>
        </p:txBody>
      </p:sp>
      <p:sp>
        <p:nvSpPr>
          <p:cNvPr id="286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BF1182AC-BAC6-4DF2-B21C-CBA058CBE9E2}" type="slidenum">
              <a:rPr lang="zh-TW" altLang="en-US" smtClean="0"/>
              <a:pPr eaLnBrk="1" hangingPunct="1"/>
              <a:t>38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mtClean="0"/>
              <a:t>经济型小型 </a:t>
            </a:r>
            <a:r>
              <a:rPr lang="en-US" altLang="zh-TW" smtClean="0"/>
              <a:t>PLC </a:t>
            </a:r>
            <a:r>
              <a:rPr lang="zh-TW" altLang="en-US" smtClean="0"/>
              <a:t>主机，最大扩充 </a:t>
            </a:r>
            <a:r>
              <a:rPr lang="en-US" altLang="zh-TW" smtClean="0"/>
              <a:t>I/O </a:t>
            </a:r>
            <a:r>
              <a:rPr lang="zh-TW" altLang="en-US" smtClean="0"/>
              <a:t>至 </a:t>
            </a:r>
            <a:r>
              <a:rPr lang="en-US" altLang="zh-TW" smtClean="0"/>
              <a:t>480 </a:t>
            </a:r>
            <a:r>
              <a:rPr lang="zh-TW" altLang="en-US" smtClean="0"/>
              <a:t>点</a:t>
            </a:r>
            <a:endParaRPr lang="en-US" altLang="zh-TW" smtClean="0"/>
          </a:p>
          <a:p>
            <a:r>
              <a:rPr lang="zh-TW" altLang="en-US" smtClean="0"/>
              <a:t>采用 </a:t>
            </a:r>
            <a:r>
              <a:rPr lang="en-US" altLang="zh-TW" smtClean="0"/>
              <a:t>32 </a:t>
            </a:r>
            <a:r>
              <a:rPr lang="zh-TW" altLang="en-US" smtClean="0"/>
              <a:t>位 </a:t>
            </a:r>
            <a:r>
              <a:rPr lang="en-US" altLang="zh-TW" smtClean="0"/>
              <a:t>CPU</a:t>
            </a:r>
            <a:r>
              <a:rPr lang="zh-TW" altLang="en-US" smtClean="0"/>
              <a:t>，程序容量：</a:t>
            </a:r>
            <a:r>
              <a:rPr lang="en-US" altLang="zh-TW" smtClean="0"/>
              <a:t>8k steps / </a:t>
            </a:r>
            <a:r>
              <a:rPr lang="zh-TW" altLang="en-US" smtClean="0"/>
              <a:t>数据缓存器：</a:t>
            </a:r>
            <a:r>
              <a:rPr lang="en-US" altLang="zh-TW" smtClean="0"/>
              <a:t>5k words</a:t>
            </a:r>
            <a:r>
              <a:rPr lang="zh-TW" altLang="en-US" smtClean="0"/>
              <a:t>，</a:t>
            </a:r>
            <a:r>
              <a:rPr lang="en-US" altLang="zh-TW" smtClean="0"/>
              <a:t>PLC </a:t>
            </a:r>
            <a:r>
              <a:rPr lang="zh-TW" altLang="en-US" smtClean="0"/>
              <a:t>处理速度，</a:t>
            </a:r>
            <a:r>
              <a:rPr lang="en-US" altLang="zh-TW" smtClean="0"/>
              <a:t>LD</a:t>
            </a:r>
            <a:r>
              <a:rPr lang="zh-TW" altLang="en-US" smtClean="0"/>
              <a:t>：</a:t>
            </a:r>
            <a:r>
              <a:rPr lang="en-US" altLang="zh-TW" smtClean="0"/>
              <a:t>0.35</a:t>
            </a:r>
            <a:r>
              <a:rPr lang="el-GR" altLang="zh-TW" smtClean="0"/>
              <a:t>μ</a:t>
            </a:r>
            <a:r>
              <a:rPr lang="en-US" altLang="zh-TW" smtClean="0"/>
              <a:t>s</a:t>
            </a:r>
            <a:r>
              <a:rPr lang="zh-TW" altLang="en-US" smtClean="0"/>
              <a:t>，</a:t>
            </a:r>
            <a:r>
              <a:rPr lang="en-US" altLang="zh-TW" smtClean="0"/>
              <a:t>MOV</a:t>
            </a:r>
            <a:r>
              <a:rPr lang="zh-TW" altLang="en-US" smtClean="0"/>
              <a:t>：</a:t>
            </a:r>
            <a:r>
              <a:rPr lang="en-US" altLang="zh-TW" smtClean="0"/>
              <a:t>3.4</a:t>
            </a:r>
            <a:r>
              <a:rPr lang="el-GR" altLang="zh-TW" smtClean="0"/>
              <a:t>μ</a:t>
            </a:r>
            <a:r>
              <a:rPr lang="en-US" altLang="zh-TW" smtClean="0"/>
              <a:t>s</a:t>
            </a:r>
            <a:r>
              <a:rPr lang="zh-TW" altLang="en-US" smtClean="0"/>
              <a:t>，内建 </a:t>
            </a:r>
            <a:r>
              <a:rPr lang="en-US" altLang="zh-TW" smtClean="0"/>
              <a:t>RS-232 </a:t>
            </a:r>
            <a:r>
              <a:rPr lang="zh-TW" altLang="en-US" smtClean="0"/>
              <a:t>与 </a:t>
            </a:r>
            <a:r>
              <a:rPr lang="en-US" altLang="zh-TW" smtClean="0"/>
              <a:t>RS-485 </a:t>
            </a:r>
            <a:r>
              <a:rPr lang="zh-TW" altLang="en-US" smtClean="0"/>
              <a:t>通讯端口（主 </a:t>
            </a:r>
            <a:r>
              <a:rPr lang="en-US" altLang="zh-TW" smtClean="0"/>
              <a:t>/ </a:t>
            </a:r>
            <a:r>
              <a:rPr lang="zh-TW" altLang="en-US" smtClean="0"/>
              <a:t>从站），兼容标准 </a:t>
            </a:r>
            <a:r>
              <a:rPr lang="en-US" altLang="zh-TW" smtClean="0"/>
              <a:t>MODBUS ASCII/RTU </a:t>
            </a:r>
            <a:r>
              <a:rPr lang="zh-TW" altLang="en-US" smtClean="0"/>
              <a:t>通讯协议，支援 </a:t>
            </a:r>
            <a:r>
              <a:rPr lang="en-US" altLang="zh-TW" smtClean="0"/>
              <a:t>PLC Link </a:t>
            </a:r>
            <a:r>
              <a:rPr lang="zh-TW" altLang="en-US" smtClean="0"/>
              <a:t>功能</a:t>
            </a:r>
            <a:endParaRPr lang="en-US" altLang="zh-TW" smtClean="0"/>
          </a:p>
          <a:p>
            <a:r>
              <a:rPr lang="zh-TW" altLang="en-US" smtClean="0"/>
              <a:t>运动控制功能：</a:t>
            </a:r>
            <a:r>
              <a:rPr lang="en-US" altLang="zh-TW" smtClean="0"/>
              <a:t>4 </a:t>
            </a:r>
            <a:r>
              <a:rPr lang="zh-TW" altLang="en-US" smtClean="0"/>
              <a:t>点 </a:t>
            </a:r>
            <a:r>
              <a:rPr lang="en-US" altLang="zh-TW" smtClean="0"/>
              <a:t>10kHz </a:t>
            </a:r>
            <a:r>
              <a:rPr lang="zh-TW" altLang="en-US" smtClean="0"/>
              <a:t>脉波输出，</a:t>
            </a:r>
            <a:r>
              <a:rPr lang="en-US" altLang="zh-TW" smtClean="0"/>
              <a:t>8 </a:t>
            </a:r>
            <a:r>
              <a:rPr lang="zh-TW" altLang="en-US" smtClean="0"/>
              <a:t>点高速计数器，</a:t>
            </a:r>
            <a:r>
              <a:rPr lang="en-US" altLang="zh-TW" smtClean="0"/>
              <a:t>4 </a:t>
            </a:r>
            <a:r>
              <a:rPr lang="zh-TW" altLang="en-US" smtClean="0"/>
              <a:t>点 </a:t>
            </a:r>
            <a:r>
              <a:rPr lang="en-US" altLang="zh-TW" smtClean="0"/>
              <a:t>20kHz/4 </a:t>
            </a:r>
            <a:r>
              <a:rPr lang="zh-TW" altLang="en-US" smtClean="0"/>
              <a:t>点 </a:t>
            </a:r>
            <a:r>
              <a:rPr lang="en-US" altLang="zh-TW" smtClean="0"/>
              <a:t>10kHz</a:t>
            </a:r>
            <a:endParaRPr lang="zh-TW" altLang="en-US" smtClean="0"/>
          </a:p>
        </p:txBody>
      </p:sp>
      <p:sp>
        <p:nvSpPr>
          <p:cNvPr id="297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DB3688F-B5CB-482D-94F1-BEC9FAA9BD79}" type="slidenum">
              <a:rPr lang="zh-TW" altLang="en-US" smtClean="0"/>
              <a:pPr eaLnBrk="1" hangingPunct="1"/>
              <a:t>39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mtClean="0"/>
              <a:t>DVP-SX2</a:t>
            </a:r>
            <a:r>
              <a:rPr lang="zh-TW" altLang="en-US" smtClean="0"/>
              <a:t>内建 </a:t>
            </a:r>
            <a:r>
              <a:rPr lang="en-US" altLang="zh-TW" smtClean="0"/>
              <a:t>4AI/2AO</a:t>
            </a:r>
            <a:r>
              <a:rPr lang="zh-TW" altLang="en-US" smtClean="0"/>
              <a:t>，配合 </a:t>
            </a:r>
            <a:r>
              <a:rPr lang="en-US" altLang="zh-TW" smtClean="0"/>
              <a:t>DVP </a:t>
            </a:r>
            <a:r>
              <a:rPr lang="zh-TW" altLang="en-US" smtClean="0"/>
              <a:t>第二代主机 </a:t>
            </a:r>
            <a:r>
              <a:rPr lang="en-US" altLang="zh-TW" smtClean="0"/>
              <a:t>PID Auto Tuning </a:t>
            </a:r>
            <a:r>
              <a:rPr lang="zh-TW" altLang="en-US" smtClean="0"/>
              <a:t>指令，提供高效率 </a:t>
            </a:r>
            <a:r>
              <a:rPr lang="en-US" altLang="zh-TW" smtClean="0"/>
              <a:t>PID </a:t>
            </a:r>
            <a:r>
              <a:rPr lang="zh-TW" altLang="en-US" smtClean="0"/>
              <a:t>控制功能</a:t>
            </a:r>
            <a:endParaRPr lang="en-US" altLang="zh-TW" smtClean="0"/>
          </a:p>
          <a:p>
            <a:r>
              <a:rPr lang="zh-TW" altLang="en-US" smtClean="0"/>
              <a:t>采用 </a:t>
            </a:r>
            <a:r>
              <a:rPr lang="en-US" altLang="zh-TW" smtClean="0"/>
              <a:t>32 </a:t>
            </a:r>
            <a:r>
              <a:rPr lang="zh-TW" altLang="en-US" smtClean="0"/>
              <a:t>位 </a:t>
            </a:r>
            <a:r>
              <a:rPr lang="en-US" altLang="zh-TW" smtClean="0"/>
              <a:t>CPU</a:t>
            </a:r>
          </a:p>
          <a:p>
            <a:r>
              <a:rPr lang="zh-TW" altLang="en-US" smtClean="0"/>
              <a:t>程序容量 </a:t>
            </a:r>
            <a:r>
              <a:rPr lang="en-US" altLang="zh-TW" smtClean="0"/>
              <a:t>: 16k steps / </a:t>
            </a:r>
            <a:r>
              <a:rPr lang="zh-TW" altLang="en-US" smtClean="0"/>
              <a:t>数据缓存器 </a:t>
            </a:r>
            <a:r>
              <a:rPr lang="en-US" altLang="zh-TW" smtClean="0"/>
              <a:t>: 10k words</a:t>
            </a:r>
          </a:p>
          <a:p>
            <a:r>
              <a:rPr lang="en-US" altLang="zh-TW" smtClean="0"/>
              <a:t>PLC </a:t>
            </a:r>
            <a:r>
              <a:rPr lang="zh-TW" altLang="en-US" smtClean="0"/>
              <a:t>处理速度，</a:t>
            </a:r>
            <a:r>
              <a:rPr lang="en-US" altLang="zh-TW" smtClean="0"/>
              <a:t>LD: 0.35 μs</a:t>
            </a:r>
            <a:r>
              <a:rPr lang="zh-TW" altLang="en-US" smtClean="0"/>
              <a:t>，</a:t>
            </a:r>
            <a:r>
              <a:rPr lang="en-US" altLang="zh-TW" smtClean="0"/>
              <a:t>MOV: 3.4μs</a:t>
            </a:r>
          </a:p>
          <a:p>
            <a:r>
              <a:rPr lang="zh-TW" altLang="en-US" smtClean="0"/>
              <a:t>内建 </a:t>
            </a:r>
            <a:r>
              <a:rPr lang="en-US" altLang="zh-TW" smtClean="0"/>
              <a:t>Mini USB</a:t>
            </a:r>
            <a:r>
              <a:rPr lang="zh-TW" altLang="en-US" smtClean="0"/>
              <a:t>供程序编辑，</a:t>
            </a:r>
            <a:r>
              <a:rPr lang="en-US" altLang="zh-TW" smtClean="0"/>
              <a:t>RS-232 </a:t>
            </a:r>
            <a:r>
              <a:rPr lang="zh-TW" altLang="en-US" smtClean="0"/>
              <a:t>与 </a:t>
            </a:r>
            <a:r>
              <a:rPr lang="en-US" altLang="zh-TW" smtClean="0"/>
              <a:t>RS-485 </a:t>
            </a:r>
            <a:r>
              <a:rPr lang="zh-TW" altLang="en-US" smtClean="0"/>
              <a:t>通讯端口 </a:t>
            </a:r>
            <a:r>
              <a:rPr lang="en-US" altLang="zh-TW" smtClean="0"/>
              <a:t>( </a:t>
            </a:r>
            <a:r>
              <a:rPr lang="zh-TW" altLang="en-US" smtClean="0"/>
              <a:t>主 </a:t>
            </a:r>
            <a:r>
              <a:rPr lang="en-US" altLang="zh-TW" smtClean="0"/>
              <a:t>/ </a:t>
            </a:r>
            <a:r>
              <a:rPr lang="zh-TW" altLang="en-US" smtClean="0"/>
              <a:t>从站 </a:t>
            </a:r>
            <a:r>
              <a:rPr lang="en-US" altLang="zh-TW" smtClean="0"/>
              <a:t>)</a:t>
            </a:r>
          </a:p>
          <a:p>
            <a:r>
              <a:rPr lang="zh-TW" altLang="en-US" smtClean="0"/>
              <a:t>兼容标准 </a:t>
            </a:r>
            <a:r>
              <a:rPr lang="en-US" altLang="zh-TW" smtClean="0"/>
              <a:t>MODBUS ASCII/RTU </a:t>
            </a:r>
            <a:r>
              <a:rPr lang="zh-TW" altLang="en-US" smtClean="0"/>
              <a:t>通讯协议，支援 </a:t>
            </a:r>
            <a:r>
              <a:rPr lang="en-US" altLang="zh-TW" smtClean="0"/>
              <a:t>PLC Link </a:t>
            </a:r>
            <a:r>
              <a:rPr lang="zh-TW" altLang="en-US" smtClean="0"/>
              <a:t>功能</a:t>
            </a:r>
          </a:p>
          <a:p>
            <a:r>
              <a:rPr lang="en-US" altLang="zh-TW" smtClean="0"/>
              <a:t>V2.0 </a:t>
            </a:r>
            <a:r>
              <a:rPr lang="zh-TW" altLang="en-US" smtClean="0"/>
              <a:t>版以上支持万年历功能 </a:t>
            </a:r>
            <a:r>
              <a:rPr lang="en-US" altLang="zh-TW" smtClean="0"/>
              <a:t>( </a:t>
            </a:r>
            <a:r>
              <a:rPr lang="zh-TW" altLang="en-US" smtClean="0"/>
              <a:t>免电池 </a:t>
            </a:r>
            <a:r>
              <a:rPr lang="en-US" altLang="zh-TW" smtClean="0"/>
              <a:t>)</a:t>
            </a:r>
            <a:r>
              <a:rPr lang="zh-TW" altLang="en-US" smtClean="0"/>
              <a:t>，断电时可维持一周以上</a:t>
            </a:r>
          </a:p>
          <a:p>
            <a:r>
              <a:rPr lang="zh-TW" altLang="en-US" smtClean="0"/>
              <a:t>支援 </a:t>
            </a:r>
            <a:r>
              <a:rPr lang="en-US" altLang="zh-TW" smtClean="0"/>
              <a:t>DVP-S </a:t>
            </a:r>
            <a:r>
              <a:rPr lang="zh-TW" altLang="en-US" smtClean="0"/>
              <a:t>系列左侧及右侧模块，提供用户多样模块选择性</a:t>
            </a:r>
            <a:endParaRPr lang="en-US" altLang="zh-TW" smtClean="0"/>
          </a:p>
          <a:p>
            <a:r>
              <a:rPr lang="zh-TW" altLang="en-US" smtClean="0"/>
              <a:t>内建 </a:t>
            </a:r>
            <a:r>
              <a:rPr lang="en-US" altLang="zh-TW" smtClean="0"/>
              <a:t>12-bit 4AI/2AO</a:t>
            </a:r>
            <a:r>
              <a:rPr lang="zh-TW" altLang="en-US" smtClean="0"/>
              <a:t>，同时可搭配 </a:t>
            </a:r>
            <a:r>
              <a:rPr lang="en-US" altLang="zh-TW" smtClean="0"/>
              <a:t>AIO </a:t>
            </a:r>
            <a:r>
              <a:rPr lang="zh-TW" altLang="en-US" smtClean="0"/>
              <a:t>扩充模块（左右侧），配合内建 </a:t>
            </a:r>
            <a:r>
              <a:rPr lang="en-US" altLang="zh-TW" smtClean="0"/>
              <a:t>PID Auto Tuning </a:t>
            </a:r>
            <a:r>
              <a:rPr lang="zh-TW" altLang="en-US" smtClean="0"/>
              <a:t>功能，提供完整的模拟控制解决方案</a:t>
            </a:r>
          </a:p>
          <a:p>
            <a:endParaRPr lang="en-US" altLang="zh-TW" smtClean="0"/>
          </a:p>
          <a:p>
            <a:endParaRPr lang="en-US" altLang="zh-TW" smtClean="0"/>
          </a:p>
          <a:p>
            <a:r>
              <a:rPr lang="zh-TW" altLang="en-US" smtClean="0"/>
              <a:t>运动控制功能：</a:t>
            </a:r>
            <a:r>
              <a:rPr lang="en-US" altLang="zh-TW" smtClean="0"/>
              <a:t>4 </a:t>
            </a:r>
            <a:r>
              <a:rPr lang="zh-TW" altLang="en-US" smtClean="0"/>
              <a:t>点高速脉波输出 </a:t>
            </a:r>
            <a:r>
              <a:rPr lang="en-US" altLang="zh-TW" smtClean="0"/>
              <a:t>: 2 </a:t>
            </a:r>
            <a:r>
              <a:rPr lang="zh-TW" altLang="en-US" smtClean="0"/>
              <a:t>点 </a:t>
            </a:r>
            <a:r>
              <a:rPr lang="en-US" altLang="zh-TW" smtClean="0"/>
              <a:t>100kHz</a:t>
            </a:r>
            <a:r>
              <a:rPr lang="zh-TW" altLang="en-US" smtClean="0"/>
              <a:t>，</a:t>
            </a:r>
            <a:r>
              <a:rPr lang="en-US" altLang="zh-TW" smtClean="0"/>
              <a:t>2 </a:t>
            </a:r>
            <a:r>
              <a:rPr lang="zh-TW" altLang="en-US" smtClean="0"/>
              <a:t>点 </a:t>
            </a:r>
            <a:r>
              <a:rPr lang="en-US" altLang="zh-TW" smtClean="0"/>
              <a:t>10kHz</a:t>
            </a:r>
            <a:r>
              <a:rPr lang="zh-TW" altLang="en-US" smtClean="0"/>
              <a:t>，</a:t>
            </a:r>
            <a:r>
              <a:rPr lang="en-US" altLang="zh-TW" smtClean="0"/>
              <a:t>8 </a:t>
            </a:r>
            <a:r>
              <a:rPr lang="zh-TW" altLang="en-US" smtClean="0"/>
              <a:t>点高速脉波输入 </a:t>
            </a:r>
            <a:r>
              <a:rPr lang="en-US" altLang="zh-TW" smtClean="0"/>
              <a:t>: 2 </a:t>
            </a:r>
            <a:r>
              <a:rPr lang="zh-TW" altLang="en-US" smtClean="0"/>
              <a:t>点 </a:t>
            </a:r>
            <a:r>
              <a:rPr lang="en-US" altLang="zh-TW" smtClean="0"/>
              <a:t>100kHz</a:t>
            </a:r>
            <a:r>
              <a:rPr lang="zh-TW" altLang="en-US" smtClean="0"/>
              <a:t>，</a:t>
            </a:r>
            <a:r>
              <a:rPr lang="en-US" altLang="zh-TW" smtClean="0"/>
              <a:t>6 </a:t>
            </a:r>
            <a:r>
              <a:rPr lang="zh-TW" altLang="en-US" smtClean="0"/>
              <a:t>点 </a:t>
            </a:r>
            <a:r>
              <a:rPr lang="en-US" altLang="zh-TW" smtClean="0"/>
              <a:t>10kHz</a:t>
            </a:r>
            <a:r>
              <a:rPr lang="zh-TW" altLang="en-US" smtClean="0"/>
              <a:t>，支援双轴同动 </a:t>
            </a:r>
            <a:r>
              <a:rPr lang="en-US" altLang="zh-TW" smtClean="0"/>
              <a:t>( </a:t>
            </a:r>
            <a:r>
              <a:rPr lang="zh-TW" altLang="en-US" smtClean="0"/>
              <a:t>直线补间与圆弧补间 </a:t>
            </a:r>
            <a:r>
              <a:rPr lang="en-US" altLang="zh-TW" smtClean="0"/>
              <a:t>)</a:t>
            </a:r>
            <a:endParaRPr lang="zh-TW" altLang="en-US" smtClean="0"/>
          </a:p>
        </p:txBody>
      </p:sp>
      <p:sp>
        <p:nvSpPr>
          <p:cNvPr id="317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7407C7F6-720B-48A3-A141-2BF9969E9490}" type="slidenum">
              <a:rPr lang="zh-TW" altLang="en-US" smtClean="0"/>
              <a:pPr eaLnBrk="1" hangingPunct="1"/>
              <a:t>40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mtClean="0"/>
              <a:t>DVP-SE</a:t>
            </a:r>
            <a:r>
              <a:rPr lang="zh-TW" altLang="en-US" smtClean="0"/>
              <a:t>为业界最完整的通讯型主机：主机点数 </a:t>
            </a:r>
            <a:r>
              <a:rPr lang="en-US" altLang="zh-TW" smtClean="0"/>
              <a:t>8DI/4DO</a:t>
            </a:r>
            <a:r>
              <a:rPr lang="zh-TW" altLang="en-US" smtClean="0"/>
              <a:t>，内建 </a:t>
            </a:r>
            <a:r>
              <a:rPr lang="en-US" altLang="zh-TW" smtClean="0"/>
              <a:t>Mini USB</a:t>
            </a:r>
            <a:r>
              <a:rPr lang="zh-TW" altLang="en-US" smtClean="0"/>
              <a:t>，</a:t>
            </a:r>
            <a:r>
              <a:rPr lang="en-US" altLang="zh-TW" smtClean="0"/>
              <a:t>Ethernet</a:t>
            </a:r>
            <a:r>
              <a:rPr lang="zh-TW" altLang="en-US" smtClean="0"/>
              <a:t>，</a:t>
            </a:r>
            <a:r>
              <a:rPr lang="en-US" altLang="zh-TW" smtClean="0"/>
              <a:t>2 </a:t>
            </a:r>
            <a:r>
              <a:rPr lang="zh-TW" altLang="en-US" smtClean="0"/>
              <a:t>组 </a:t>
            </a:r>
            <a:r>
              <a:rPr lang="en-US" altLang="zh-TW" smtClean="0"/>
              <a:t>RS-485 </a:t>
            </a:r>
            <a:r>
              <a:rPr lang="zh-TW" altLang="en-US" smtClean="0"/>
              <a:t>通讯端口</a:t>
            </a:r>
            <a:endParaRPr lang="en-US" altLang="zh-TW" smtClean="0"/>
          </a:p>
          <a:p>
            <a:r>
              <a:rPr lang="zh-TW" altLang="en-US" smtClean="0"/>
              <a:t>采用 </a:t>
            </a:r>
            <a:r>
              <a:rPr lang="en-US" altLang="zh-TW" smtClean="0"/>
              <a:t>32 </a:t>
            </a:r>
            <a:r>
              <a:rPr lang="zh-TW" altLang="en-US" smtClean="0"/>
              <a:t>位 </a:t>
            </a:r>
            <a:r>
              <a:rPr lang="en-US" altLang="zh-TW" smtClean="0"/>
              <a:t>CPU</a:t>
            </a:r>
          </a:p>
          <a:p>
            <a:r>
              <a:rPr lang="zh-TW" altLang="en-US" smtClean="0"/>
              <a:t>程序容量：</a:t>
            </a:r>
            <a:r>
              <a:rPr lang="en-US" altLang="zh-TW" smtClean="0"/>
              <a:t>16k steps / </a:t>
            </a:r>
            <a:r>
              <a:rPr lang="zh-TW" altLang="en-US" smtClean="0"/>
              <a:t>数据缓存器：</a:t>
            </a:r>
            <a:r>
              <a:rPr lang="en-US" altLang="zh-TW" smtClean="0"/>
              <a:t>12k words</a:t>
            </a:r>
          </a:p>
          <a:p>
            <a:r>
              <a:rPr lang="en-US" altLang="zh-TW" smtClean="0"/>
              <a:t>PLC </a:t>
            </a:r>
            <a:r>
              <a:rPr lang="zh-TW" altLang="en-US" smtClean="0"/>
              <a:t>处理速度，</a:t>
            </a:r>
            <a:r>
              <a:rPr lang="en-US" altLang="zh-TW" smtClean="0"/>
              <a:t>LD</a:t>
            </a:r>
            <a:r>
              <a:rPr lang="zh-TW" altLang="en-US" smtClean="0"/>
              <a:t>：</a:t>
            </a:r>
            <a:r>
              <a:rPr lang="en-US" altLang="zh-TW" smtClean="0"/>
              <a:t>0.64μs</a:t>
            </a:r>
            <a:r>
              <a:rPr lang="zh-TW" altLang="en-US" smtClean="0"/>
              <a:t>，</a:t>
            </a:r>
            <a:r>
              <a:rPr lang="en-US" altLang="zh-TW" smtClean="0"/>
              <a:t>MOV</a:t>
            </a:r>
            <a:r>
              <a:rPr lang="zh-TW" altLang="en-US" smtClean="0"/>
              <a:t>：</a:t>
            </a:r>
            <a:r>
              <a:rPr lang="en-US" altLang="zh-TW" smtClean="0"/>
              <a:t>2μs</a:t>
            </a:r>
          </a:p>
          <a:p>
            <a:r>
              <a:rPr lang="zh-TW" altLang="en-US" smtClean="0"/>
              <a:t>内建 </a:t>
            </a:r>
            <a:r>
              <a:rPr lang="en-US" altLang="zh-TW" smtClean="0"/>
              <a:t>Ethernet </a:t>
            </a:r>
            <a:r>
              <a:rPr lang="zh-TW" altLang="en-US" smtClean="0"/>
              <a:t>支援 </a:t>
            </a:r>
            <a:r>
              <a:rPr lang="en-US" altLang="zh-TW" smtClean="0"/>
              <a:t>MODBUS TCP </a:t>
            </a:r>
            <a:r>
              <a:rPr lang="zh-TW" altLang="en-US" smtClean="0"/>
              <a:t>及 </a:t>
            </a:r>
            <a:r>
              <a:rPr lang="en-US" altLang="zh-TW" smtClean="0"/>
              <a:t>Ethernet/IP </a:t>
            </a:r>
            <a:r>
              <a:rPr lang="zh-TW" altLang="en-US" smtClean="0"/>
              <a:t>从站</a:t>
            </a:r>
            <a:r>
              <a:rPr lang="en-US" altLang="zh-TW" smtClean="0"/>
              <a:t>(Adapter) </a:t>
            </a:r>
            <a:r>
              <a:rPr lang="zh-TW" altLang="en-US" smtClean="0"/>
              <a:t>功能，同时支持市场二大通讯格式 </a:t>
            </a:r>
          </a:p>
          <a:p>
            <a:r>
              <a:rPr lang="en-US" altLang="zh-TW" smtClean="0"/>
              <a:t>IP Filter </a:t>
            </a:r>
            <a:r>
              <a:rPr lang="zh-TW" altLang="en-US" smtClean="0"/>
              <a:t>功能，提供第一重防火墙，有效隔离在网络上的威胁 </a:t>
            </a:r>
          </a:p>
          <a:p>
            <a:r>
              <a:rPr lang="zh-TW" altLang="en-US" smtClean="0"/>
              <a:t>支援 </a:t>
            </a:r>
            <a:r>
              <a:rPr lang="en-US" altLang="zh-TW" smtClean="0"/>
              <a:t>DVP-S </a:t>
            </a:r>
            <a:r>
              <a:rPr lang="zh-TW" altLang="en-US" smtClean="0"/>
              <a:t>系列左侧及右侧模块，提供用户多样化模块选择性 </a:t>
            </a:r>
          </a:p>
          <a:p>
            <a:r>
              <a:rPr lang="zh-TW" altLang="en-US" smtClean="0"/>
              <a:t>不使用电池，免维护 </a:t>
            </a:r>
            <a:r>
              <a:rPr lang="en-US" altLang="zh-TW" smtClean="0"/>
              <a:t>( </a:t>
            </a:r>
            <a:r>
              <a:rPr lang="zh-TW" altLang="en-US" smtClean="0"/>
              <a:t>断电后，万年历可保持 </a:t>
            </a:r>
            <a:r>
              <a:rPr lang="en-US" altLang="zh-TW" smtClean="0"/>
              <a:t>15 </a:t>
            </a:r>
            <a:r>
              <a:rPr lang="zh-TW" altLang="en-US" smtClean="0"/>
              <a:t>天 </a:t>
            </a:r>
            <a:r>
              <a:rPr lang="en-US" altLang="zh-TW" smtClean="0"/>
              <a:t>)</a:t>
            </a:r>
          </a:p>
          <a:p>
            <a:endParaRPr lang="en-US" altLang="zh-TW" smtClean="0"/>
          </a:p>
          <a:p>
            <a:r>
              <a:rPr lang="zh-TW" altLang="en-US" smtClean="0"/>
              <a:t>运动控制功能：</a:t>
            </a:r>
            <a:r>
              <a:rPr lang="en-US" altLang="zh-TW" smtClean="0"/>
              <a:t>4 </a:t>
            </a:r>
            <a:r>
              <a:rPr lang="zh-TW" altLang="en-US" smtClean="0"/>
              <a:t>点高速脉波输出 </a:t>
            </a:r>
            <a:r>
              <a:rPr lang="en-US" altLang="zh-TW" smtClean="0"/>
              <a:t>: 2 </a:t>
            </a:r>
            <a:r>
              <a:rPr lang="zh-TW" altLang="en-US" smtClean="0"/>
              <a:t>点 </a:t>
            </a:r>
            <a:r>
              <a:rPr lang="en-US" altLang="zh-TW" smtClean="0"/>
              <a:t>100kHz</a:t>
            </a:r>
            <a:r>
              <a:rPr lang="zh-TW" altLang="en-US" smtClean="0"/>
              <a:t>，</a:t>
            </a:r>
            <a:r>
              <a:rPr lang="en-US" altLang="zh-TW" smtClean="0"/>
              <a:t>2 </a:t>
            </a:r>
            <a:r>
              <a:rPr lang="zh-TW" altLang="en-US" smtClean="0"/>
              <a:t>点 </a:t>
            </a:r>
            <a:r>
              <a:rPr lang="en-US" altLang="zh-TW" smtClean="0"/>
              <a:t>10kHz</a:t>
            </a:r>
            <a:r>
              <a:rPr lang="zh-TW" altLang="en-US" smtClean="0"/>
              <a:t>，</a:t>
            </a:r>
            <a:r>
              <a:rPr lang="en-US" altLang="zh-TW" smtClean="0"/>
              <a:t>8 </a:t>
            </a:r>
            <a:r>
              <a:rPr lang="zh-TW" altLang="en-US" smtClean="0"/>
              <a:t>点高速脉波输入 </a:t>
            </a:r>
            <a:r>
              <a:rPr lang="en-US" altLang="zh-TW" smtClean="0"/>
              <a:t>: 2 </a:t>
            </a:r>
            <a:r>
              <a:rPr lang="zh-TW" altLang="en-US" smtClean="0"/>
              <a:t>点 </a:t>
            </a:r>
            <a:r>
              <a:rPr lang="en-US" altLang="zh-TW" smtClean="0"/>
              <a:t>100kHz</a:t>
            </a:r>
            <a:r>
              <a:rPr lang="zh-TW" altLang="en-US" smtClean="0"/>
              <a:t>，</a:t>
            </a:r>
            <a:r>
              <a:rPr lang="en-US" altLang="zh-TW" smtClean="0"/>
              <a:t>6 </a:t>
            </a:r>
            <a:r>
              <a:rPr lang="zh-TW" altLang="en-US" smtClean="0"/>
              <a:t>点 </a:t>
            </a:r>
            <a:r>
              <a:rPr lang="en-US" altLang="zh-TW" smtClean="0"/>
              <a:t>10kHz</a:t>
            </a:r>
            <a:r>
              <a:rPr lang="zh-TW" altLang="en-US" smtClean="0"/>
              <a:t>，支援双轴同动 </a:t>
            </a:r>
            <a:r>
              <a:rPr lang="en-US" altLang="zh-TW" smtClean="0"/>
              <a:t>( </a:t>
            </a:r>
            <a:r>
              <a:rPr lang="zh-TW" altLang="en-US" smtClean="0"/>
              <a:t>直线补间与圆弧补间 </a:t>
            </a:r>
            <a:r>
              <a:rPr lang="en-US" altLang="zh-TW" smtClean="0"/>
              <a:t>)</a:t>
            </a:r>
            <a:endParaRPr lang="zh-TW" altLang="en-US" smtClean="0"/>
          </a:p>
        </p:txBody>
      </p:sp>
      <p:sp>
        <p:nvSpPr>
          <p:cNvPr id="327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7940A276-3278-4ED9-87D2-FB6DDF85F923}" type="slidenum">
              <a:rPr lang="zh-TW" altLang="en-US" smtClean="0"/>
              <a:pPr eaLnBrk="1" hangingPunct="1"/>
              <a:t>41</a:t>
            </a:fld>
            <a:endParaRPr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e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0"/>
          <p:cNvSpPr txBox="1">
            <a:spLocks noChangeArrowheads="1"/>
          </p:cNvSpPr>
          <p:nvPr userDrawn="1"/>
        </p:nvSpPr>
        <p:spPr bwMode="auto">
          <a:xfrm>
            <a:off x="323851" y="6569076"/>
            <a:ext cx="165588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微軟正黑體" pitchFamily="34" charset="-120"/>
                <a:ea typeface="新細明體" pitchFamily="18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微軟正黑體" pitchFamily="34" charset="-120"/>
                <a:ea typeface="新細明體" pitchFamily="18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微軟正黑體" pitchFamily="34" charset="-120"/>
                <a:ea typeface="新細明體" pitchFamily="18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微軟正黑體" pitchFamily="34" charset="-120"/>
                <a:ea typeface="新細明體" pitchFamily="18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微軟正黑體" pitchFamily="34" charset="-12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微軟正黑體" pitchFamily="34" charset="-12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微軟正黑體" pitchFamily="34" charset="-12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微軟正黑體" pitchFamily="34" charset="-12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微軟正黑體" pitchFamily="34" charset="-12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kumimoji="0" lang="en-US" altLang="zh-TW" sz="1000" smtClean="0">
                <a:solidFill>
                  <a:srgbClr val="4D4D4D"/>
                </a:solidFill>
                <a:latin typeface="Arial" pitchFamily="34" charset="0"/>
              </a:rPr>
              <a:t>Delta Confidential</a:t>
            </a:r>
            <a:endParaRPr kumimoji="0" lang="zh-TW" altLang="en-US" sz="1000" smtClean="0">
              <a:solidFill>
                <a:srgbClr val="4D4D4D"/>
              </a:solidFill>
              <a:latin typeface="Arial" pitchFamily="34" charset="0"/>
            </a:endParaRPr>
          </a:p>
        </p:txBody>
      </p:sp>
      <p:pic>
        <p:nvPicPr>
          <p:cNvPr id="5" name="Picture 2" descr="D:\2008\2008-设计版式\中达2013LOGO\logo-heng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74638"/>
            <a:ext cx="1336431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12057" y="1988840"/>
            <a:ext cx="6513954" cy="3888432"/>
          </a:xfrm>
        </p:spPr>
        <p:txBody>
          <a:bodyPr>
            <a:normAutofit/>
          </a:bodyPr>
          <a:lstStyle>
            <a:lvl1pPr marL="285750" indent="-285750">
              <a:lnSpc>
                <a:spcPts val="1800"/>
              </a:lnSpc>
              <a:spcBef>
                <a:spcPts val="22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 sz="2800">
                <a:solidFill>
                  <a:schemeClr val="tx1"/>
                </a:solidFill>
              </a:defRPr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0" name="標題 1"/>
          <p:cNvSpPr>
            <a:spLocks noGrp="1"/>
          </p:cNvSpPr>
          <p:nvPr>
            <p:ph type="ctrTitle"/>
          </p:nvPr>
        </p:nvSpPr>
        <p:spPr>
          <a:xfrm>
            <a:off x="2312056" y="404664"/>
            <a:ext cx="6447486" cy="1224136"/>
          </a:xfrm>
        </p:spPr>
        <p:txBody>
          <a:bodyPr>
            <a:noAutofit/>
          </a:bodyPr>
          <a:lstStyle>
            <a:lvl1pPr algn="l">
              <a:defRPr sz="3200" baseline="0">
                <a:solidFill>
                  <a:srgbClr val="0087D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3635620" y="6308726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32C9375-EF3E-406F-ACAB-B6BC6596E77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9134072"/>
      </p:ext>
    </p:extLst>
  </p:cSld>
  <p:clrMapOvr>
    <a:masterClrMapping/>
  </p:clrMapOvr>
  <p:transition spd="med"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45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48.jpeg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44.png"/><Relationship Id="rId25" Type="http://schemas.openxmlformats.org/officeDocument/2006/relationships/image" Target="../media/image52.jpe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43.jpeg"/><Relationship Id="rId20" Type="http://schemas.openxmlformats.org/officeDocument/2006/relationships/image" Target="../media/image47.jpe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51.jpeg"/><Relationship Id="rId5" Type="http://schemas.openxmlformats.org/officeDocument/2006/relationships/image" Target="../media/image40.emf"/><Relationship Id="rId15" Type="http://schemas.openxmlformats.org/officeDocument/2006/relationships/oleObject" Target="../embeddings/oleObject9.bin"/><Relationship Id="rId23" Type="http://schemas.openxmlformats.org/officeDocument/2006/relationships/image" Target="../media/image50.jpeg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46.jpe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8.bin"/><Relationship Id="rId22" Type="http://schemas.openxmlformats.org/officeDocument/2006/relationships/image" Target="../media/image4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.1</a:t>
            </a:r>
            <a:r>
              <a:rPr lang="zh-CN" altLang="en-US" dirty="0" smtClean="0"/>
              <a:t>可编程控制器概述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39552" y="1412776"/>
            <a:ext cx="4885456" cy="3237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27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17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1.</a:t>
            </a:r>
            <a:r>
              <a:rPr lang="zh-CN" altLang="en-US" sz="17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可编程控制器的产生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7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           </a:t>
            </a:r>
            <a:r>
              <a:rPr lang="en-US" altLang="zh-CN" sz="17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20</a:t>
            </a:r>
            <a:r>
              <a:rPr lang="zh-CN" altLang="en-US" sz="17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世纪</a:t>
            </a:r>
            <a:r>
              <a:rPr lang="en-US" altLang="zh-CN" sz="17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20</a:t>
            </a:r>
            <a:r>
              <a:rPr lang="zh-CN" altLang="en-US" sz="17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年代起，开始使用传统的继电器控制系统。由于它结构简单、容易掌握、价格便宜，能满足大部分电气顺序逻辑控制的要求，在工业控制领域中一直占有主导地位。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7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            但其设备体积大、可靠性差、动作速度慢、功能弱，难以实现复杂的控制，构成系统时接线复杂繁琐，通用性和灵活性较差。</a:t>
            </a:r>
            <a:r>
              <a:rPr lang="en-US" altLang="zh-CN" sz="1700" b="1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endParaRPr lang="en-US" altLang="zh-CN" sz="17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84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.1</a:t>
            </a:r>
            <a:r>
              <a:rPr lang="zh-CN" altLang="en-US" dirty="0" smtClean="0"/>
              <a:t>可编程控制器概述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9216" y="1508787"/>
            <a:ext cx="5110856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5.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可编程控制器的发展状况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                三菱公司的产品有：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       FX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系列：小型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，单元式，单机最大容量为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256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点。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      A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系列、</a:t>
            </a:r>
            <a:r>
              <a:rPr lang="en-US" altLang="zh-CN" sz="1600" dirty="0" err="1">
                <a:latin typeface="Times New Roman" pitchFamily="18" charset="0"/>
                <a:ea typeface="微软雅黑" pitchFamily="34" charset="-122"/>
              </a:rPr>
              <a:t>AnS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系列、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Q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系列、</a:t>
            </a:r>
            <a:r>
              <a:rPr lang="en-US" altLang="zh-CN" sz="1600" dirty="0" err="1">
                <a:latin typeface="Times New Roman" pitchFamily="18" charset="0"/>
                <a:ea typeface="微软雅黑" pitchFamily="34" charset="-122"/>
              </a:rPr>
              <a:t>QnA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系列：模块式大型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，最大容量为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8K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点。</a:t>
            </a:r>
          </a:p>
        </p:txBody>
      </p:sp>
    </p:spTree>
    <p:extLst>
      <p:ext uri="{BB962C8B-B14F-4D97-AF65-F5344CB8AC3E}">
        <p14:creationId xmlns:p14="http://schemas.microsoft.com/office/powerpoint/2010/main" val="346827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.1</a:t>
            </a:r>
            <a:r>
              <a:rPr lang="zh-CN" altLang="en-US" dirty="0" smtClean="0"/>
              <a:t>可编程控制器概述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9216" y="1508787"/>
            <a:ext cx="511085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5.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可编程控制器的发展状况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                 欧姆龙公司产品有：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Mini Sk20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、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SRM1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、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CPM1A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、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CPM2A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等：微型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，单机最大容量为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256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点。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C200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、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SYSMAC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、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CQM1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：小到中型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，单机最大容量为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1K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点。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CVM1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、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CV500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～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2000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：大到超大型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，单机可组态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5000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点。</a:t>
            </a:r>
          </a:p>
        </p:txBody>
      </p:sp>
    </p:spTree>
    <p:extLst>
      <p:ext uri="{BB962C8B-B14F-4D97-AF65-F5344CB8AC3E}">
        <p14:creationId xmlns:p14="http://schemas.microsoft.com/office/powerpoint/2010/main" val="265430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.1</a:t>
            </a:r>
            <a:r>
              <a:rPr lang="zh-CN" altLang="en-US" dirty="0" smtClean="0"/>
              <a:t>可编程控制器概述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9216" y="1508787"/>
            <a:ext cx="51108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5.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可编程控制器的发展状况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           AB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公司产品有：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          </a:t>
            </a:r>
            <a:r>
              <a:rPr lang="en-US" altLang="zh-CN" sz="1600" dirty="0" err="1">
                <a:latin typeface="Times New Roman" pitchFamily="18" charset="0"/>
                <a:ea typeface="微软雅黑" pitchFamily="34" charset="-122"/>
              </a:rPr>
              <a:t>Micrologix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：微型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，单机最大容量为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256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点。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          SCL500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：小到中型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，单机最大容量为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1K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点。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          PLC5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：大到超大型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，单机可组态数万点。</a:t>
            </a:r>
          </a:p>
        </p:txBody>
      </p:sp>
    </p:spTree>
    <p:extLst>
      <p:ext uri="{BB962C8B-B14F-4D97-AF65-F5344CB8AC3E}">
        <p14:creationId xmlns:p14="http://schemas.microsoft.com/office/powerpoint/2010/main" val="301930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.1</a:t>
            </a:r>
            <a:r>
              <a:rPr lang="zh-CN" altLang="en-US" dirty="0" smtClean="0"/>
              <a:t>可编程控制器概述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9216" y="1508787"/>
            <a:ext cx="511085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6. 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可编程控制器的发展趋势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在功能和技术指标方面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      （1）向高速、大容量方向发展 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      （2）加强联网和通信能力 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      （3）致力于开发新型智能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I／O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功能模块 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      （4）增强外部故障的检测与处理能力 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      （5）编程语言的多样化 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zh-CN" altLang="en-US" sz="1600" dirty="0">
              <a:latin typeface="Times New Roman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086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可编程控制器</a:t>
            </a:r>
            <a:r>
              <a:rPr lang="zh-CN" altLang="en-US" dirty="0"/>
              <a:t>的硬件构成</a:t>
            </a:r>
          </a:p>
        </p:txBody>
      </p:sp>
      <p:sp>
        <p:nvSpPr>
          <p:cNvPr id="14" name="矩形 13"/>
          <p:cNvSpPr/>
          <p:nvPr/>
        </p:nvSpPr>
        <p:spPr>
          <a:xfrm>
            <a:off x="109216" y="1508787"/>
            <a:ext cx="5110856" cy="37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  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在组成上与一般的微机系统基本相同，由中央处理器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CPU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、存储器（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ROM/RAM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）、输入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/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输出（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I/O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）接口、电源、各种接口、其他部件组成。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zh-CN" altLang="en-US" sz="14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zh-CN" altLang="en-US" sz="14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zh-CN" altLang="en-US" sz="14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zh-CN" altLang="en-US" sz="14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zh-CN" altLang="en-US" sz="14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zh-CN" altLang="en-US" sz="14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ctr">
              <a:lnSpc>
                <a:spcPct val="140000"/>
              </a:lnSpc>
              <a:buFont typeface="Wingdings" pitchFamily="2" charset="2"/>
              <a:buNone/>
            </a:pPr>
            <a:endParaRPr lang="en-US" altLang="zh-CN" sz="1200" dirty="0" smtClean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ctr">
              <a:lnSpc>
                <a:spcPct val="140000"/>
              </a:lnSpc>
              <a:buFont typeface="Wingdings" pitchFamily="2" charset="2"/>
              <a:buNone/>
            </a:pPr>
            <a:endParaRPr lang="en-US" altLang="zh-CN" sz="12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ctr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200" dirty="0" smtClean="0">
                <a:latin typeface="Times New Roman" pitchFamily="18" charset="0"/>
                <a:ea typeface="微软雅黑" pitchFamily="34" charset="-122"/>
              </a:rPr>
              <a:t>整体式</a:t>
            </a:r>
            <a:r>
              <a:rPr lang="en-US" altLang="zh-CN" sz="12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200" dirty="0">
                <a:latin typeface="Times New Roman" pitchFamily="18" charset="0"/>
                <a:ea typeface="微软雅黑" pitchFamily="34" charset="-122"/>
              </a:rPr>
              <a:t>组成示意图                             模块式</a:t>
            </a:r>
            <a:r>
              <a:rPr lang="en-US" altLang="zh-CN" sz="12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200" dirty="0">
                <a:latin typeface="Times New Roman" pitchFamily="18" charset="0"/>
                <a:ea typeface="微软雅黑" pitchFamily="34" charset="-122"/>
              </a:rPr>
              <a:t>组成示意图</a:t>
            </a:r>
            <a:endParaRPr lang="zh-CN" altLang="en-US" sz="1600" dirty="0">
              <a:latin typeface="Times New Roman" pitchFamily="18" charset="0"/>
              <a:ea typeface="微软雅黑" pitchFamily="34" charset="-122"/>
            </a:endParaRPr>
          </a:p>
        </p:txBody>
      </p:sp>
      <p:pic>
        <p:nvPicPr>
          <p:cNvPr id="4" name="内容占位符 4" descr="整体式PLC示意图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" y="3108538"/>
            <a:ext cx="3363417" cy="26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6" descr="模块式PLC示意图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597" y="3247547"/>
            <a:ext cx="3352795" cy="252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110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可编程控制器的硬件构成</a:t>
            </a:r>
          </a:p>
        </p:txBody>
      </p:sp>
      <p:sp>
        <p:nvSpPr>
          <p:cNvPr id="14" name="矩形 13"/>
          <p:cNvSpPr/>
          <p:nvPr/>
        </p:nvSpPr>
        <p:spPr>
          <a:xfrm>
            <a:off x="109216" y="1508787"/>
            <a:ext cx="5110856" cy="276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  1.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中央处理器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              CPU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是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的核心，其功能是指挥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有条不紊地进行工作，其主要任务如下。</a:t>
            </a:r>
          </a:p>
          <a:p>
            <a:pPr marL="533400" indent="-533400" algn="just">
              <a:lnSpc>
                <a:spcPct val="140000"/>
              </a:lnSpc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接收、存储用户程序和数据，并通过显示器显示出程序的内容和存储地址。</a:t>
            </a:r>
          </a:p>
          <a:p>
            <a:pPr marL="533400" indent="-533400" algn="just">
              <a:lnSpc>
                <a:spcPct val="140000"/>
              </a:lnSpc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检查、校验用户程序。</a:t>
            </a: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对输入的用户程序进行检查，发现语法错误立即报警，并停止输入；在程序运行过程中若发现错误，则立即报警或停止程序的执行。</a:t>
            </a:r>
          </a:p>
        </p:txBody>
      </p:sp>
    </p:spTree>
    <p:extLst>
      <p:ext uri="{BB962C8B-B14F-4D97-AF65-F5344CB8AC3E}">
        <p14:creationId xmlns:p14="http://schemas.microsoft.com/office/powerpoint/2010/main" val="237864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可编程控制器的硬件构成</a:t>
            </a:r>
          </a:p>
        </p:txBody>
      </p:sp>
      <p:sp>
        <p:nvSpPr>
          <p:cNvPr id="14" name="矩形 13"/>
          <p:cNvSpPr/>
          <p:nvPr/>
        </p:nvSpPr>
        <p:spPr>
          <a:xfrm>
            <a:off x="109216" y="1508787"/>
            <a:ext cx="5110856" cy="405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  </a:t>
            </a:r>
            <a:r>
              <a:rPr lang="en-US" altLang="zh-CN" sz="1800" dirty="0">
                <a:latin typeface="Times New Roman" pitchFamily="18" charset="0"/>
                <a:ea typeface="微软雅黑" pitchFamily="34" charset="-122"/>
              </a:rPr>
              <a:t>1.</a:t>
            </a: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中央处理器</a:t>
            </a:r>
            <a:endParaRPr lang="en-US" altLang="zh-CN" sz="18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</a:pP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接收、调用现场信息。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将接收到现场输入的数据保存起来，在需要数据的时候将其调出、并送到需要该数据的地方。</a:t>
            </a:r>
          </a:p>
          <a:p>
            <a:pPr marL="533400" indent="-533400" algn="just">
              <a:lnSpc>
                <a:spcPct val="140000"/>
              </a:lnSpc>
            </a:pP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执行用户程序。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进入运行状态后，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CPU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从存储器逐条读取用户指令，解释并按指令规定的任务进行数据传递、逻辑或算数运算，根据运算结果，更新有关标志位的状态和输出映像存储器的内容，再经输出部件实现输出。</a:t>
            </a:r>
          </a:p>
          <a:p>
            <a:pPr marL="533400" indent="-533400" algn="just">
              <a:lnSpc>
                <a:spcPct val="140000"/>
              </a:lnSpc>
            </a:pP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故障诊断。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诊断电源、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内部电路的故障，根据故障或错误的类型，进行报警显示。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246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可编程控制器的硬件构成</a:t>
            </a:r>
          </a:p>
        </p:txBody>
      </p:sp>
      <p:sp>
        <p:nvSpPr>
          <p:cNvPr id="14" name="矩形 13"/>
          <p:cNvSpPr/>
          <p:nvPr/>
        </p:nvSpPr>
        <p:spPr>
          <a:xfrm>
            <a:off x="109216" y="1508787"/>
            <a:ext cx="5110856" cy="319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  </a:t>
            </a:r>
            <a:r>
              <a:rPr lang="en-US" altLang="zh-CN" sz="1800" dirty="0">
                <a:latin typeface="Times New Roman" pitchFamily="18" charset="0"/>
                <a:ea typeface="微软雅黑" pitchFamily="34" charset="-122"/>
              </a:rPr>
              <a:t>1.</a:t>
            </a: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中央处理器</a:t>
            </a:r>
            <a:endParaRPr lang="en-US" altLang="zh-CN" sz="18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             不同的</a:t>
            </a:r>
            <a:r>
              <a:rPr lang="en-US" altLang="zh-CN" sz="18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的</a:t>
            </a:r>
            <a:r>
              <a:rPr lang="en-US" altLang="zh-CN" sz="1800" dirty="0">
                <a:latin typeface="Times New Roman" pitchFamily="18" charset="0"/>
                <a:ea typeface="微软雅黑" pitchFamily="34" charset="-122"/>
              </a:rPr>
              <a:t>CPU</a:t>
            </a: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芯片是不同的，有的采用通用</a:t>
            </a:r>
            <a:r>
              <a:rPr lang="en-US" altLang="zh-CN" sz="1800" dirty="0">
                <a:latin typeface="Times New Roman" pitchFamily="18" charset="0"/>
                <a:ea typeface="微软雅黑" pitchFamily="34" charset="-122"/>
              </a:rPr>
              <a:t>CPU</a:t>
            </a: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芯片如</a:t>
            </a:r>
            <a:r>
              <a:rPr lang="en-US" altLang="zh-CN" sz="1800" dirty="0">
                <a:latin typeface="Times New Roman" pitchFamily="18" charset="0"/>
                <a:ea typeface="微软雅黑" pitchFamily="34" charset="-122"/>
              </a:rPr>
              <a:t>8031</a:t>
            </a: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、</a:t>
            </a:r>
            <a:r>
              <a:rPr lang="en-US" altLang="zh-CN" sz="1800" dirty="0">
                <a:latin typeface="Times New Roman" pitchFamily="18" charset="0"/>
                <a:ea typeface="微软雅黑" pitchFamily="34" charset="-122"/>
              </a:rPr>
              <a:t>8051</a:t>
            </a: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、</a:t>
            </a:r>
            <a:r>
              <a:rPr lang="en-US" altLang="zh-CN" sz="1800" dirty="0">
                <a:latin typeface="Times New Roman" pitchFamily="18" charset="0"/>
                <a:ea typeface="微软雅黑" pitchFamily="34" charset="-122"/>
              </a:rPr>
              <a:t>8086</a:t>
            </a: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、</a:t>
            </a:r>
            <a:r>
              <a:rPr lang="en-US" altLang="zh-CN" sz="1800" dirty="0">
                <a:latin typeface="Times New Roman" pitchFamily="18" charset="0"/>
                <a:ea typeface="微软雅黑" pitchFamily="34" charset="-122"/>
              </a:rPr>
              <a:t>80826</a:t>
            </a: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等，也有的采用厂家自行设计的专用</a:t>
            </a:r>
            <a:r>
              <a:rPr lang="en-US" altLang="zh-CN" sz="1800" dirty="0">
                <a:latin typeface="Times New Roman" pitchFamily="18" charset="0"/>
                <a:ea typeface="微软雅黑" pitchFamily="34" charset="-122"/>
              </a:rPr>
              <a:t>CPU</a:t>
            </a: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芯片，如西门子公司的</a:t>
            </a:r>
            <a:r>
              <a:rPr lang="en-US" altLang="zh-CN" sz="1800" dirty="0">
                <a:latin typeface="Times New Roman" pitchFamily="18" charset="0"/>
                <a:ea typeface="微软雅黑" pitchFamily="34" charset="-122"/>
              </a:rPr>
              <a:t>S7-200</a:t>
            </a: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系列的</a:t>
            </a:r>
            <a:r>
              <a:rPr lang="en-US" altLang="zh-CN" sz="18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均采用自行研制的专用芯片，</a:t>
            </a:r>
            <a:r>
              <a:rPr lang="en-US" altLang="zh-CN" sz="1800" dirty="0">
                <a:latin typeface="Times New Roman" pitchFamily="18" charset="0"/>
                <a:ea typeface="微软雅黑" pitchFamily="34" charset="-122"/>
              </a:rPr>
              <a:t>CPU</a:t>
            </a: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芯片的性能关系到</a:t>
            </a:r>
            <a:r>
              <a:rPr lang="en-US" altLang="zh-CN" sz="18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处理控制信号的能力和速度。</a:t>
            </a:r>
          </a:p>
        </p:txBody>
      </p:sp>
    </p:spTree>
    <p:extLst>
      <p:ext uri="{BB962C8B-B14F-4D97-AF65-F5344CB8AC3E}">
        <p14:creationId xmlns:p14="http://schemas.microsoft.com/office/powerpoint/2010/main" val="249074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可编程控制器的硬件构成</a:t>
            </a:r>
          </a:p>
        </p:txBody>
      </p:sp>
      <p:sp>
        <p:nvSpPr>
          <p:cNvPr id="14" name="矩形 13"/>
          <p:cNvSpPr/>
          <p:nvPr/>
        </p:nvSpPr>
        <p:spPr>
          <a:xfrm>
            <a:off x="109216" y="1508788"/>
            <a:ext cx="5110856" cy="341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400" dirty="0">
                <a:latin typeface="Times New Roman" pitchFamily="18" charset="0"/>
                <a:ea typeface="微软雅黑" pitchFamily="34" charset="-122"/>
              </a:rPr>
              <a:t>  2.</a:t>
            </a: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存储器</a:t>
            </a:r>
            <a:endParaRPr lang="en-US" altLang="zh-CN" sz="14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</a:pP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工作数据存储器</a:t>
            </a:r>
            <a:endParaRPr lang="en-US" altLang="zh-CN" sz="14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                工作数据存储器用来存储工作数据，即用户程序中使用的</a:t>
            </a:r>
            <a:r>
              <a:rPr lang="en-US" altLang="zh-CN" sz="1400" dirty="0">
                <a:latin typeface="Times New Roman" pitchFamily="18" charset="0"/>
                <a:ea typeface="微软雅黑" pitchFamily="34" charset="-122"/>
              </a:rPr>
              <a:t>ON/OFF</a:t>
            </a: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状态、数值数据等。在工作数据区中开辟有元件映像寄存器和数据表。其中元件映像寄存器用来存储开关量输入</a:t>
            </a:r>
            <a:r>
              <a:rPr lang="en-US" altLang="zh-CN" sz="1400" dirty="0">
                <a:latin typeface="Times New Roman" pitchFamily="18" charset="0"/>
                <a:ea typeface="微软雅黑" pitchFamily="34" charset="-122"/>
              </a:rPr>
              <a:t>/</a:t>
            </a: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输出状态以及定时器、计数器、辅助继电器等内部部件的</a:t>
            </a:r>
            <a:r>
              <a:rPr lang="en-US" altLang="zh-CN" sz="1400" dirty="0">
                <a:latin typeface="Times New Roman" pitchFamily="18" charset="0"/>
                <a:ea typeface="微软雅黑" pitchFamily="34" charset="-122"/>
              </a:rPr>
              <a:t>ON/OFF</a:t>
            </a: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状态。数据表用来存放各种数据，它存储用户程序执行时的某些可变参数值及</a:t>
            </a:r>
            <a:r>
              <a:rPr lang="en-US" altLang="zh-CN" sz="1400" dirty="0">
                <a:latin typeface="Times New Roman" pitchFamily="18" charset="0"/>
                <a:ea typeface="微软雅黑" pitchFamily="34" charset="-122"/>
              </a:rPr>
              <a:t>A/D</a:t>
            </a: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转换得到的数字量和数学运算的结果等。在</a:t>
            </a:r>
            <a:r>
              <a:rPr lang="en-US" altLang="zh-CN" sz="14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断电时能保持数据的存储器区称为数据保持区。如表格所示为</a:t>
            </a:r>
            <a:r>
              <a:rPr lang="en-US" altLang="zh-CN" sz="1400" dirty="0">
                <a:latin typeface="Times New Roman" pitchFamily="18" charset="0"/>
                <a:ea typeface="微软雅黑" pitchFamily="34" charset="-122"/>
              </a:rPr>
              <a:t>PLC </a:t>
            </a: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基本的内部装置，它们被分配在工作数据存储器中。</a:t>
            </a:r>
          </a:p>
        </p:txBody>
      </p:sp>
    </p:spTree>
    <p:extLst>
      <p:ext uri="{BB962C8B-B14F-4D97-AF65-F5344CB8AC3E}">
        <p14:creationId xmlns:p14="http://schemas.microsoft.com/office/powerpoint/2010/main" val="240733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可编程控制器的硬件构成</a:t>
            </a:r>
          </a:p>
        </p:txBody>
      </p:sp>
      <p:pic>
        <p:nvPicPr>
          <p:cNvPr id="4" name="图片 7" descr="表格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5413"/>
            <a:ext cx="6300192" cy="499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23529" y="1412776"/>
            <a:ext cx="857927" cy="393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400" dirty="0">
                <a:latin typeface="Times New Roman" pitchFamily="18" charset="0"/>
                <a:ea typeface="微软雅黑" pitchFamily="34" charset="-122"/>
              </a:rPr>
              <a:t>2.</a:t>
            </a: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存储器</a:t>
            </a:r>
            <a:endParaRPr lang="en-US" altLang="zh-CN" sz="1400" dirty="0">
              <a:latin typeface="Times New Roman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44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.1</a:t>
            </a:r>
            <a:r>
              <a:rPr lang="zh-CN" altLang="en-US" dirty="0" smtClean="0"/>
              <a:t>可编程控制器概述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9216" y="1508787"/>
            <a:ext cx="5110856" cy="324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6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 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2.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可编程控制器的定义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6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              1980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年，美国电气制造协会（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NEMA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）把这个新的控制设备正式命名为可编程序控制器（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Programmable Controller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，简称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）。</a:t>
            </a:r>
          </a:p>
          <a:p>
            <a:pPr marL="533400" indent="-533400" algn="just">
              <a:lnSpc>
                <a:spcPct val="16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             定义为：可编程序控制器是一种数字式电子仪器，可以存储某些实现逻辑、定序、定时、计数和四则运算等特殊功能指令，用以控制机械和生产过程。</a:t>
            </a:r>
          </a:p>
        </p:txBody>
      </p:sp>
    </p:spTree>
    <p:extLst>
      <p:ext uri="{BB962C8B-B14F-4D97-AF65-F5344CB8AC3E}">
        <p14:creationId xmlns:p14="http://schemas.microsoft.com/office/powerpoint/2010/main" val="228447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可编程控制器的硬件构成</a:t>
            </a:r>
          </a:p>
        </p:txBody>
      </p:sp>
      <p:sp>
        <p:nvSpPr>
          <p:cNvPr id="3" name="矩形 2"/>
          <p:cNvSpPr/>
          <p:nvPr/>
        </p:nvSpPr>
        <p:spPr>
          <a:xfrm>
            <a:off x="323528" y="1508787"/>
            <a:ext cx="4572000" cy="22036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400" dirty="0">
                <a:latin typeface="Times New Roman" pitchFamily="18" charset="0"/>
                <a:ea typeface="微软雅黑" pitchFamily="34" charset="-122"/>
              </a:rPr>
              <a:t>3.</a:t>
            </a: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输入</a:t>
            </a:r>
            <a:r>
              <a:rPr lang="en-US" altLang="zh-CN" sz="1400" dirty="0">
                <a:latin typeface="Times New Roman" pitchFamily="18" charset="0"/>
                <a:ea typeface="微软雅黑" pitchFamily="34" charset="-122"/>
              </a:rPr>
              <a:t>/</a:t>
            </a: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输出接口</a:t>
            </a:r>
            <a:endParaRPr lang="en-US" altLang="zh-CN" sz="14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               输入</a:t>
            </a:r>
            <a:r>
              <a:rPr lang="en-US" altLang="zh-CN" sz="1400" dirty="0">
                <a:latin typeface="Times New Roman" pitchFamily="18" charset="0"/>
                <a:ea typeface="微软雅黑" pitchFamily="34" charset="-122"/>
              </a:rPr>
              <a:t>/</a:t>
            </a: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输出接口是</a:t>
            </a:r>
            <a:r>
              <a:rPr lang="en-US" altLang="zh-CN" sz="14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与外界连接的接口，输入</a:t>
            </a:r>
            <a:r>
              <a:rPr lang="en-US" altLang="zh-CN" sz="1400" dirty="0">
                <a:latin typeface="Times New Roman" pitchFamily="18" charset="0"/>
                <a:ea typeface="微软雅黑" pitchFamily="34" charset="-122"/>
              </a:rPr>
              <a:t>/</a:t>
            </a: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输出点的作用是将输入</a:t>
            </a:r>
            <a:r>
              <a:rPr lang="en-US" altLang="zh-CN" sz="1400" dirty="0">
                <a:latin typeface="Times New Roman" pitchFamily="18" charset="0"/>
                <a:ea typeface="微软雅黑" pitchFamily="34" charset="-122"/>
              </a:rPr>
              <a:t>/</a:t>
            </a: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输出设备与</a:t>
            </a:r>
            <a:r>
              <a:rPr lang="en-US" altLang="zh-CN" sz="14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进行连接，使</a:t>
            </a:r>
            <a:r>
              <a:rPr lang="en-US" altLang="zh-CN" sz="14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与现场设备构成控制系统，以便从现场通过输入设备（元件）得到信息（输入），或将经过处理后的控制命令通过输出设备（元件）送到现场（输出），从而实现自动控制的目的。</a:t>
            </a:r>
          </a:p>
        </p:txBody>
      </p:sp>
    </p:spTree>
    <p:extLst>
      <p:ext uri="{BB962C8B-B14F-4D97-AF65-F5344CB8AC3E}">
        <p14:creationId xmlns:p14="http://schemas.microsoft.com/office/powerpoint/2010/main" val="18640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可编程控制器的硬件构成</a:t>
            </a:r>
          </a:p>
        </p:txBody>
      </p:sp>
      <p:sp>
        <p:nvSpPr>
          <p:cNvPr id="3" name="矩形 2"/>
          <p:cNvSpPr/>
          <p:nvPr/>
        </p:nvSpPr>
        <p:spPr>
          <a:xfrm>
            <a:off x="323528" y="1508787"/>
            <a:ext cx="4572000" cy="27207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输入接口</a:t>
            </a:r>
            <a:endParaRPr lang="en-US" altLang="zh-CN" sz="14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              用来接收和采集两种类型输入信号，一类是由按钮、选择开关、行程开关、继电器触点、接近开关、光电开关、数字拨码开关等</a:t>
            </a:r>
            <a:r>
              <a:rPr lang="zh-CN" altLang="en-US" sz="1400" dirty="0">
                <a:solidFill>
                  <a:srgbClr val="FF0066"/>
                </a:solidFill>
                <a:latin typeface="Times New Roman" pitchFamily="18" charset="0"/>
                <a:ea typeface="微软雅黑" pitchFamily="34" charset="-122"/>
              </a:rPr>
              <a:t>开关量输入信号</a:t>
            </a: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；另一类是由电位器、测速发电机和各种变送器等来的</a:t>
            </a:r>
            <a:r>
              <a:rPr lang="zh-CN" altLang="en-US" sz="1400" dirty="0">
                <a:solidFill>
                  <a:srgbClr val="FF0066"/>
                </a:solidFill>
                <a:latin typeface="Times New Roman" pitchFamily="18" charset="0"/>
                <a:ea typeface="微软雅黑" pitchFamily="34" charset="-122"/>
              </a:rPr>
              <a:t>模拟量输入信号。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开关量输入回路</a:t>
            </a:r>
            <a:endParaRPr lang="en-US" altLang="zh-CN" sz="14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200" dirty="0">
                <a:latin typeface="Times New Roman" pitchFamily="18" charset="0"/>
                <a:ea typeface="微软雅黑" pitchFamily="34" charset="-122"/>
              </a:rPr>
              <a:t>          开关量输入点接线方式有两种：漏型接法（</a:t>
            </a:r>
            <a:r>
              <a:rPr lang="en-US" altLang="zh-CN" sz="1200" dirty="0">
                <a:latin typeface="Times New Roman" pitchFamily="18" charset="0"/>
                <a:ea typeface="微软雅黑" pitchFamily="34" charset="-122"/>
              </a:rPr>
              <a:t>SINK</a:t>
            </a:r>
            <a:r>
              <a:rPr lang="zh-CN" altLang="en-US" sz="1200" dirty="0">
                <a:latin typeface="Times New Roman" pitchFamily="18" charset="0"/>
                <a:ea typeface="微软雅黑" pitchFamily="34" charset="-122"/>
              </a:rPr>
              <a:t>）和源型接线法（</a:t>
            </a:r>
            <a:r>
              <a:rPr lang="en-US" altLang="zh-CN" sz="1200" dirty="0">
                <a:latin typeface="Times New Roman" pitchFamily="18" charset="0"/>
                <a:ea typeface="微软雅黑" pitchFamily="34" charset="-122"/>
              </a:rPr>
              <a:t>SOURCE</a:t>
            </a:r>
            <a:r>
              <a:rPr lang="zh-CN" altLang="en-US" sz="1200" dirty="0">
                <a:latin typeface="Times New Roman" pitchFamily="18" charset="0"/>
                <a:ea typeface="微软雅黑" pitchFamily="34" charset="-122"/>
              </a:rPr>
              <a:t>）输入点漏型接线法</a:t>
            </a:r>
          </a:p>
        </p:txBody>
      </p:sp>
    </p:spTree>
    <p:extLst>
      <p:ext uri="{BB962C8B-B14F-4D97-AF65-F5344CB8AC3E}">
        <p14:creationId xmlns:p14="http://schemas.microsoft.com/office/powerpoint/2010/main" val="81699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可编程控制器的硬件构成</a:t>
            </a:r>
          </a:p>
        </p:txBody>
      </p:sp>
      <p:sp>
        <p:nvSpPr>
          <p:cNvPr id="3" name="矩形 2"/>
          <p:cNvSpPr/>
          <p:nvPr/>
        </p:nvSpPr>
        <p:spPr>
          <a:xfrm>
            <a:off x="323528" y="150878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输入接口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ctr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输入点漏型接线法                                 </a:t>
            </a:r>
            <a:r>
              <a:rPr lang="zh-CN" altLang="en-US" sz="1400" dirty="0" smtClean="0">
                <a:latin typeface="Times New Roman" pitchFamily="18" charset="0"/>
                <a:ea typeface="微软雅黑" pitchFamily="34" charset="-122"/>
              </a:rPr>
              <a:t>输入</a:t>
            </a: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点源型</a:t>
            </a:r>
            <a:r>
              <a:rPr lang="zh-CN" altLang="en-US" sz="1400" dirty="0" smtClean="0">
                <a:latin typeface="Times New Roman" pitchFamily="18" charset="0"/>
                <a:ea typeface="微软雅黑" pitchFamily="34" charset="-122"/>
              </a:rPr>
              <a:t>接线法</a:t>
            </a:r>
            <a:endParaRPr lang="zh-CN" altLang="en-US" sz="1400" dirty="0">
              <a:latin typeface="Times New Roman" pitchFamily="18" charset="0"/>
              <a:ea typeface="微软雅黑" pitchFamily="34" charset="-122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31078"/>
            <a:ext cx="2830200" cy="2434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467475"/>
            <a:ext cx="3252670" cy="249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400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可编程控制器的硬件构成</a:t>
            </a:r>
          </a:p>
        </p:txBody>
      </p:sp>
      <p:sp>
        <p:nvSpPr>
          <p:cNvPr id="3" name="矩形 2"/>
          <p:cNvSpPr/>
          <p:nvPr/>
        </p:nvSpPr>
        <p:spPr>
          <a:xfrm>
            <a:off x="323528" y="150878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模拟量输入回路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ctr">
              <a:lnSpc>
                <a:spcPct val="140000"/>
              </a:lnSpc>
              <a:buFont typeface="Wingdings" pitchFamily="2" charset="2"/>
              <a:buNone/>
            </a:pPr>
            <a:endParaRPr lang="zh-CN" altLang="en-US" sz="1400" dirty="0">
              <a:latin typeface="Times New Roman" pitchFamily="18" charset="0"/>
              <a:ea typeface="微软雅黑" pitchFamily="34" charset="-122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9" y="1700808"/>
            <a:ext cx="3099099" cy="422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866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可编程控制器的硬件构成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3528" y="150878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模拟量输入回路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ctr">
              <a:lnSpc>
                <a:spcPct val="140000"/>
              </a:lnSpc>
              <a:buFont typeface="Wingdings" pitchFamily="2" charset="2"/>
              <a:buNone/>
            </a:pPr>
            <a:endParaRPr lang="zh-CN" altLang="en-US" sz="1400" dirty="0">
              <a:latin typeface="Times New Roman" pitchFamily="18" charset="0"/>
              <a:ea typeface="微软雅黑" pitchFamily="34" charset="-122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95" y="1653788"/>
            <a:ext cx="3031496" cy="419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183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可编程控制器的硬件构成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3528" y="1508787"/>
            <a:ext cx="4572000" cy="28069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输出接口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                输出接口用来连接被控对象中各种执行元件，如接触器、电磁阀、指示灯、调节阀（模拟量）、调速装置（模拟量）等。</a:t>
            </a:r>
          </a:p>
          <a:p>
            <a:pPr marL="533400" indent="-533400" algn="just">
              <a:lnSpc>
                <a:spcPct val="140000"/>
              </a:lnSpc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开关量输出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              开关量输出有三种方式：继电器输出回路，晶体管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NPN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输出回路，晶体管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PNP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输出回路。</a:t>
            </a:r>
          </a:p>
          <a:p>
            <a:pPr marL="533400" indent="-533400" algn="ctr">
              <a:lnSpc>
                <a:spcPct val="140000"/>
              </a:lnSpc>
              <a:buFont typeface="Wingdings" pitchFamily="2" charset="2"/>
              <a:buNone/>
            </a:pPr>
            <a:endParaRPr lang="zh-CN" altLang="en-US" sz="1400" dirty="0">
              <a:latin typeface="Times New Roman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48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可编程控制器的硬件构成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3528" y="150878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继电器输出回路接线法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ctr">
              <a:lnSpc>
                <a:spcPct val="140000"/>
              </a:lnSpc>
              <a:buFont typeface="Wingdings" pitchFamily="2" charset="2"/>
              <a:buNone/>
            </a:pPr>
            <a:endParaRPr lang="zh-CN" altLang="en-US" sz="1400" dirty="0">
              <a:latin typeface="Times New Roman" pitchFamily="18" charset="0"/>
              <a:ea typeface="微软雅黑" pitchFamily="34" charset="-122"/>
            </a:endParaRPr>
          </a:p>
        </p:txBody>
      </p:sp>
      <p:pic>
        <p:nvPicPr>
          <p:cNvPr id="4" name="内容占位符 4" descr="继电器输出回路接线法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5173960" cy="360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28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可编程控制器的硬件构成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3528" y="1508787"/>
            <a:ext cx="53285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ctr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 smtClean="0">
                <a:latin typeface="Times New Roman" pitchFamily="18" charset="0"/>
                <a:ea typeface="微软雅黑" pitchFamily="34" charset="-122"/>
              </a:rPr>
              <a:t>晶体管</a:t>
            </a:r>
            <a:r>
              <a:rPr lang="en-US" altLang="zh-CN" sz="1600" dirty="0" smtClean="0">
                <a:latin typeface="Times New Roman" pitchFamily="18" charset="0"/>
                <a:ea typeface="微软雅黑" pitchFamily="34" charset="-122"/>
              </a:rPr>
              <a:t>NPN</a:t>
            </a:r>
            <a:r>
              <a:rPr lang="zh-CN" altLang="en-US" sz="1600" dirty="0" smtClean="0">
                <a:latin typeface="Times New Roman" pitchFamily="18" charset="0"/>
                <a:ea typeface="微软雅黑" pitchFamily="34" charset="-122"/>
              </a:rPr>
              <a:t>回路接线法       晶体管</a:t>
            </a:r>
            <a:r>
              <a:rPr lang="en-US" altLang="zh-CN" sz="1600" dirty="0" smtClean="0">
                <a:latin typeface="Times New Roman" pitchFamily="18" charset="0"/>
                <a:ea typeface="微软雅黑" pitchFamily="34" charset="-122"/>
              </a:rPr>
              <a:t>PNP</a:t>
            </a:r>
            <a:r>
              <a:rPr lang="zh-CN" altLang="en-US" sz="1600" dirty="0" smtClean="0">
                <a:latin typeface="Times New Roman" pitchFamily="18" charset="0"/>
                <a:ea typeface="微软雅黑" pitchFamily="34" charset="-122"/>
              </a:rPr>
              <a:t>回路接线法</a:t>
            </a:r>
          </a:p>
          <a:p>
            <a:pPr marL="533400" indent="-533400" algn="ctr">
              <a:lnSpc>
                <a:spcPct val="140000"/>
              </a:lnSpc>
              <a:buFont typeface="Wingdings" pitchFamily="2" charset="2"/>
              <a:buNone/>
            </a:pPr>
            <a:endParaRPr lang="zh-CN" altLang="en-US" sz="1400" dirty="0">
              <a:latin typeface="Times New Roman" pitchFamily="18" charset="0"/>
              <a:ea typeface="微软雅黑" pitchFamily="34" charset="-122"/>
            </a:endParaRPr>
          </a:p>
        </p:txBody>
      </p:sp>
      <p:pic>
        <p:nvPicPr>
          <p:cNvPr id="6" name="内容占位符 4" descr="晶体管NPN输出回路接线法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7" y="2276872"/>
            <a:ext cx="2945085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5" descr="晶体管PNP输出回路接线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276872"/>
            <a:ext cx="3024336" cy="3060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55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可编程控制器的硬件构成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3528" y="1508787"/>
            <a:ext cx="53285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4. </a:t>
            </a:r>
            <a:r>
              <a:rPr lang="zh-CN" altLang="en-US" sz="1600" dirty="0" smtClean="0">
                <a:latin typeface="Times New Roman" pitchFamily="18" charset="0"/>
                <a:ea typeface="微软雅黑" pitchFamily="34" charset="-122"/>
              </a:rPr>
              <a:t>电源</a:t>
            </a:r>
          </a:p>
          <a:p>
            <a:pPr marL="533400" indent="-533400" algn="ctr">
              <a:lnSpc>
                <a:spcPct val="140000"/>
              </a:lnSpc>
              <a:buFont typeface="Wingdings" pitchFamily="2" charset="2"/>
              <a:buNone/>
            </a:pPr>
            <a:endParaRPr lang="zh-CN" altLang="en-US" sz="1400" dirty="0">
              <a:latin typeface="Times New Roman" pitchFamily="18" charset="0"/>
              <a:ea typeface="微软雅黑" pitchFamily="34" charset="-122"/>
            </a:endParaRPr>
          </a:p>
        </p:txBody>
      </p:sp>
      <p:pic>
        <p:nvPicPr>
          <p:cNvPr id="4" name="图片 4" descr="未命名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30" y="2180861"/>
            <a:ext cx="4818998" cy="3840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69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可编程控制器的硬件构成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3528" y="1508787"/>
            <a:ext cx="5328592" cy="280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5. 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各种接口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            包括扩展接口、通信接口、智能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I/O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接口等。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            后图所示为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DVP-SX2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系列的 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CPU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模块外形示意图，上面有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RS232 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通信接口、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USB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接口、侧面有模块连接接口、下侧右一个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RS485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接口等，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RS232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、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RS485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与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USB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都可以用来编程、连接人机界面，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RS232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、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RS485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可以用来联网等。</a:t>
            </a:r>
          </a:p>
          <a:p>
            <a:pPr marL="533400" indent="-533400" algn="ctr">
              <a:lnSpc>
                <a:spcPct val="140000"/>
              </a:lnSpc>
              <a:buFont typeface="Wingdings" pitchFamily="2" charset="2"/>
              <a:buNone/>
            </a:pPr>
            <a:endParaRPr lang="zh-CN" altLang="en-US" sz="1400" dirty="0">
              <a:latin typeface="Times New Roman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857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.1</a:t>
            </a:r>
            <a:r>
              <a:rPr lang="zh-CN" altLang="en-US" dirty="0" smtClean="0"/>
              <a:t>可编程控制器概述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9216" y="1508788"/>
            <a:ext cx="5110856" cy="2603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7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3. 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可编程控制器的特点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70000"/>
              </a:lnSpc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可靠性高，抗干扰能力强（硬件抗干扰和软件抗干扰）</a:t>
            </a:r>
          </a:p>
          <a:p>
            <a:pPr marL="533400" indent="-533400" algn="just">
              <a:lnSpc>
                <a:spcPct val="170000"/>
              </a:lnSpc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通用性强，使用方便。开发周期短，成功率高。</a:t>
            </a:r>
          </a:p>
          <a:p>
            <a:pPr marL="533400" indent="-533400" algn="just">
              <a:lnSpc>
                <a:spcPct val="170000"/>
              </a:lnSpc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采用模块化结构，接口种类多，扩充、组合方便。</a:t>
            </a:r>
          </a:p>
          <a:p>
            <a:pPr marL="533400" indent="-533400" algn="just">
              <a:lnSpc>
                <a:spcPct val="170000"/>
              </a:lnSpc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编程、程序修改方便，易掌握。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70000"/>
              </a:lnSpc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维护调试方便（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I/O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指示）。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153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可编程控制器的硬件构成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3528" y="1508787"/>
            <a:ext cx="5328592" cy="3797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800" dirty="0">
                <a:latin typeface="Times New Roman" pitchFamily="18" charset="0"/>
                <a:ea typeface="微软雅黑" pitchFamily="34" charset="-122"/>
              </a:rPr>
              <a:t>5. </a:t>
            </a: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各种接口</a:t>
            </a:r>
            <a:endParaRPr lang="en-US" altLang="zh-CN" sz="18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800" dirty="0">
                <a:latin typeface="Times New Roman" pitchFamily="18" charset="0"/>
                <a:ea typeface="微软雅黑" pitchFamily="34" charset="-122"/>
              </a:rPr>
              <a:t>       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en-US" altLang="zh-CN" sz="18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en-US" altLang="zh-CN" sz="18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en-US" altLang="zh-CN" sz="18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en-US" altLang="zh-CN" sz="18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en-US" altLang="zh-CN" sz="18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                                     DVP-SX2 CPU 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模块外形示意图</a:t>
            </a:r>
          </a:p>
          <a:p>
            <a:pPr marL="533400" indent="-533400" algn="ctr">
              <a:lnSpc>
                <a:spcPct val="140000"/>
              </a:lnSpc>
              <a:buFont typeface="Wingdings" pitchFamily="2" charset="2"/>
              <a:buNone/>
            </a:pPr>
            <a:endParaRPr lang="zh-CN" altLang="en-US" sz="1400" dirty="0">
              <a:latin typeface="Times New Roman" pitchFamily="18" charset="0"/>
              <a:ea typeface="微软雅黑" pitchFamily="34" charset="-122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9" y="1777669"/>
            <a:ext cx="2888549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72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可编程控制器的硬件构成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3528" y="1508787"/>
            <a:ext cx="5328592" cy="3797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800" dirty="0">
                <a:latin typeface="Times New Roman" pitchFamily="18" charset="0"/>
                <a:ea typeface="微软雅黑" pitchFamily="34" charset="-122"/>
              </a:rPr>
              <a:t>5. </a:t>
            </a: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各种接口</a:t>
            </a:r>
            <a:endParaRPr lang="en-US" altLang="zh-CN" sz="18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800" dirty="0">
                <a:latin typeface="Times New Roman" pitchFamily="18" charset="0"/>
                <a:ea typeface="微软雅黑" pitchFamily="34" charset="-122"/>
              </a:rPr>
              <a:t>       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en-US" altLang="zh-CN" sz="18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en-US" altLang="zh-CN" sz="18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en-US" altLang="zh-CN" sz="18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en-US" altLang="zh-CN" sz="18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en-US" altLang="zh-CN" sz="18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                                     DVP-SX2 CPU 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模块外形示意图</a:t>
            </a:r>
          </a:p>
          <a:p>
            <a:pPr marL="533400" indent="-533400" algn="ctr">
              <a:lnSpc>
                <a:spcPct val="140000"/>
              </a:lnSpc>
              <a:buFont typeface="Wingdings" pitchFamily="2" charset="2"/>
              <a:buNone/>
            </a:pPr>
            <a:endParaRPr lang="zh-CN" altLang="en-US" sz="1400" dirty="0">
              <a:latin typeface="Times New Roman" pitchFamily="18" charset="0"/>
              <a:ea typeface="微软雅黑" pitchFamily="34" charset="-122"/>
            </a:endParaRPr>
          </a:p>
        </p:txBody>
      </p:sp>
      <p:pic>
        <p:nvPicPr>
          <p:cNvPr id="5" name="内容占位符 4" descr="3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10747"/>
            <a:ext cx="4253420" cy="34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00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可编程控制器的硬件构成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3528" y="1508787"/>
            <a:ext cx="5328592" cy="388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800" dirty="0">
                <a:latin typeface="Times New Roman" pitchFamily="18" charset="0"/>
                <a:ea typeface="微软雅黑" pitchFamily="34" charset="-122"/>
              </a:rPr>
              <a:t>5.</a:t>
            </a: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各种接口</a:t>
            </a:r>
            <a:endParaRPr lang="en-US" altLang="zh-CN" sz="18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800" dirty="0">
                <a:latin typeface="Times New Roman" pitchFamily="18" charset="0"/>
                <a:ea typeface="微软雅黑" pitchFamily="34" charset="-122"/>
              </a:rPr>
              <a:t>    RS485</a:t>
            </a: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的连接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800" dirty="0" smtClean="0">
                <a:latin typeface="Times New Roman" pitchFamily="18" charset="0"/>
                <a:ea typeface="微软雅黑" pitchFamily="34" charset="-122"/>
              </a:rPr>
              <a:t>       </a:t>
            </a:r>
            <a:endParaRPr lang="en-US" altLang="zh-CN" sz="18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en-US" altLang="zh-CN" sz="18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en-US" altLang="zh-CN" sz="18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en-US" altLang="zh-CN" sz="18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en-US" altLang="zh-CN" sz="18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en-US" altLang="zh-CN" sz="18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                                     </a:t>
            </a:r>
            <a:endParaRPr lang="zh-CN" altLang="en-US" sz="1400" dirty="0">
              <a:latin typeface="Times New Roman" pitchFamily="18" charset="0"/>
              <a:ea typeface="微软雅黑" pitchFamily="34" charset="-122"/>
            </a:endParaRPr>
          </a:p>
        </p:txBody>
      </p:sp>
      <p:pic>
        <p:nvPicPr>
          <p:cNvPr id="6" name="图片 5" descr="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2936"/>
            <a:ext cx="4824536" cy="269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58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 txBox="1">
            <a:spLocks/>
          </p:cNvSpPr>
          <p:nvPr/>
        </p:nvSpPr>
        <p:spPr bwMode="auto">
          <a:xfrm>
            <a:off x="2369907" y="328614"/>
            <a:ext cx="6183448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lang="en-US" altLang="zh-TW" sz="3200" b="1">
                <a:solidFill>
                  <a:srgbClr val="0070C0"/>
                </a:solidFill>
                <a:ea typeface="微軟正黑體" pitchFamily="34" charset="-120"/>
              </a:rPr>
              <a:t>DVP PLC</a:t>
            </a:r>
            <a:r>
              <a:rPr lang="zh-TW" altLang="en-US" sz="3200" b="1">
                <a:solidFill>
                  <a:srgbClr val="0070C0"/>
                </a:solidFill>
                <a:ea typeface="微軟正黑體" pitchFamily="34" charset="-120"/>
              </a:rPr>
              <a:t>产品定位</a:t>
            </a:r>
            <a:endParaRPr lang="en-US" altLang="zh-TW" sz="2000" b="1">
              <a:solidFill>
                <a:srgbClr val="0070C0"/>
              </a:solidFill>
              <a:ea typeface="微軟正黑體" pitchFamily="34" charset="-120"/>
            </a:endParaRPr>
          </a:p>
          <a:p>
            <a:pPr algn="r" eaLnBrk="1" hangingPunct="1"/>
            <a:endParaRPr lang="en-US" altLang="zh-TW" sz="3200" b="1">
              <a:solidFill>
                <a:srgbClr val="0070C0"/>
              </a:solidFill>
              <a:ea typeface="微軟正黑體" pitchFamily="34" charset="-120"/>
            </a:endParaRPr>
          </a:p>
        </p:txBody>
      </p:sp>
      <p:pic>
        <p:nvPicPr>
          <p:cNvPr id="8195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4"/>
          <a:stretch>
            <a:fillRect/>
          </a:stretch>
        </p:blipFill>
        <p:spPr bwMode="auto">
          <a:xfrm>
            <a:off x="0" y="1219200"/>
            <a:ext cx="9144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863251" y="1476375"/>
            <a:ext cx="7999351" cy="7281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342900" indent="-342900" defTabSz="457200">
              <a:lnSpc>
                <a:spcPct val="120000"/>
              </a:lnSpc>
              <a:spcBef>
                <a:spcPts val="600"/>
              </a:spcBef>
              <a:buClr>
                <a:schemeClr val="tx1"/>
              </a:buClr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400" b="1" dirty="0">
                <a:latin typeface="微軟正黑體" pitchFamily="34" charset="-120"/>
                <a:ea typeface="微軟正黑體" pitchFamily="34" charset="-120"/>
              </a:rPr>
              <a:t>台达 </a:t>
            </a:r>
            <a:r>
              <a:rPr kumimoji="0" lang="en-US" altLang="zh-TW" sz="2400" b="1" dirty="0">
                <a:latin typeface="+mj-lt"/>
                <a:ea typeface="微軟正黑體" pitchFamily="34" charset="-120"/>
              </a:rPr>
              <a:t>DVP-PLC</a:t>
            </a:r>
            <a:r>
              <a:rPr kumimoji="0" lang="en-US" altLang="zh-TW" sz="2400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kumimoji="0" lang="zh-TW" altLang="en-US" sz="2400" b="1" dirty="0">
                <a:latin typeface="微軟正黑體" pitchFamily="34" charset="-120"/>
                <a:ea typeface="微軟正黑體" pitchFamily="34" charset="-120"/>
              </a:rPr>
              <a:t>加入工业自动化市场以来，产品不断推陈出新，</a:t>
            </a:r>
            <a:endParaRPr kumimoji="0"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 defTabSz="457200">
              <a:lnSpc>
                <a:spcPct val="120000"/>
              </a:lnSpc>
              <a:spcBef>
                <a:spcPts val="600"/>
              </a:spcBef>
              <a:buClr>
                <a:schemeClr val="tx1"/>
              </a:buClr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400" b="1" dirty="0">
                <a:latin typeface="微軟正黑體" pitchFamily="34" charset="-120"/>
                <a:ea typeface="微軟正黑體" pitchFamily="34" charset="-120"/>
              </a:rPr>
              <a:t>以更贴近市场需求与行业工艺，提供性能卓越，功能丰富的产</a:t>
            </a:r>
            <a:endParaRPr kumimoji="0"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 defTabSz="457200">
              <a:lnSpc>
                <a:spcPct val="120000"/>
              </a:lnSpc>
              <a:spcBef>
                <a:spcPts val="600"/>
              </a:spcBef>
              <a:buClr>
                <a:schemeClr val="tx1"/>
              </a:buClr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400" b="1" dirty="0">
                <a:latin typeface="微軟正黑體" pitchFamily="34" charset="-120"/>
                <a:ea typeface="微軟正黑體" pitchFamily="34" charset="-120"/>
              </a:rPr>
              <a:t>品，新推出高效率的程序编辑工具，主机执行速度的提升，行</a:t>
            </a:r>
            <a:endParaRPr kumimoji="0"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 defTabSz="457200">
              <a:lnSpc>
                <a:spcPct val="120000"/>
              </a:lnSpc>
              <a:spcBef>
                <a:spcPts val="600"/>
              </a:spcBef>
              <a:buClr>
                <a:schemeClr val="tx1"/>
              </a:buClr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400" b="1" dirty="0">
                <a:latin typeface="微軟正黑體" pitchFamily="34" charset="-120"/>
                <a:ea typeface="微軟正黑體" pitchFamily="34" charset="-120"/>
              </a:rPr>
              <a:t>                                                           业专机，运动控制以及完整的</a:t>
            </a:r>
            <a:endParaRPr kumimoji="0"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 defTabSz="457200">
              <a:lnSpc>
                <a:spcPct val="120000"/>
              </a:lnSpc>
              <a:spcBef>
                <a:spcPts val="600"/>
              </a:spcBef>
              <a:buClr>
                <a:schemeClr val="tx1"/>
              </a:buClr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400" b="1" dirty="0">
                <a:latin typeface="微軟正黑體" pitchFamily="34" charset="-120"/>
                <a:ea typeface="微軟正黑體" pitchFamily="34" charset="-120"/>
              </a:rPr>
              <a:t>                                                           网络解决方案，结合台达机电</a:t>
            </a:r>
            <a:endParaRPr kumimoji="0"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 defTabSz="457200">
              <a:lnSpc>
                <a:spcPct val="120000"/>
              </a:lnSpc>
              <a:spcBef>
                <a:spcPts val="600"/>
              </a:spcBef>
              <a:buClr>
                <a:schemeClr val="tx1"/>
              </a:buClr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400" b="1" dirty="0">
                <a:latin typeface="微軟正黑體" pitchFamily="34" charset="-120"/>
                <a:ea typeface="微軟正黑體" pitchFamily="34" charset="-120"/>
              </a:rPr>
              <a:t>                                                           产品，提出整合性的解决方案</a:t>
            </a:r>
            <a:endParaRPr kumimoji="0"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 defTabSz="457200">
              <a:lnSpc>
                <a:spcPct val="120000"/>
              </a:lnSpc>
              <a:spcBef>
                <a:spcPts val="600"/>
              </a:spcBef>
              <a:buClr>
                <a:schemeClr val="tx1"/>
              </a:buClr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400" b="1" dirty="0">
                <a:latin typeface="微軟正黑體" pitchFamily="34" charset="-120"/>
                <a:ea typeface="微軟正黑體" pitchFamily="34" charset="-120"/>
              </a:rPr>
              <a:t>                                                          ，为客户创新价值，成为客户</a:t>
            </a:r>
            <a:endParaRPr kumimoji="0"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 defTabSz="457200">
              <a:lnSpc>
                <a:spcPct val="120000"/>
              </a:lnSpc>
              <a:spcBef>
                <a:spcPts val="600"/>
              </a:spcBef>
              <a:buClr>
                <a:schemeClr val="tx1"/>
              </a:buClr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400" b="1" dirty="0">
                <a:latin typeface="微軟正黑體" pitchFamily="34" charset="-120"/>
                <a:ea typeface="微軟正黑體" pitchFamily="34" charset="-120"/>
              </a:rPr>
              <a:t>                                                           最信赖的伙伴。</a:t>
            </a:r>
            <a:endParaRPr kumimoji="0" lang="zh-TW" altLang="en-US" sz="20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197" name="Picture 5" descr="E:\e-learning\PLC\製作檔\DVP_C_TC_201207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07" y="3276600"/>
            <a:ext cx="3854579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 txBox="1">
            <a:spLocks/>
          </p:cNvSpPr>
          <p:nvPr/>
        </p:nvSpPr>
        <p:spPr bwMode="auto">
          <a:xfrm>
            <a:off x="2369907" y="328613"/>
            <a:ext cx="618344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lang="en-US" altLang="zh-TW" sz="3200" b="1">
                <a:solidFill>
                  <a:srgbClr val="0070C0"/>
                </a:solidFill>
                <a:ea typeface="微軟正黑體" pitchFamily="34" charset="-120"/>
              </a:rPr>
              <a:t>DVP-ES2</a:t>
            </a:r>
            <a:r>
              <a:rPr lang="zh-TW" altLang="en-US" sz="3200" b="1">
                <a:solidFill>
                  <a:srgbClr val="0070C0"/>
                </a:solidFill>
                <a:ea typeface="微軟正黑體" pitchFamily="34" charset="-120"/>
              </a:rPr>
              <a:t>介绍</a:t>
            </a:r>
            <a:endParaRPr lang="en-US" altLang="zh-TW" sz="3200" b="1">
              <a:solidFill>
                <a:srgbClr val="0070C0"/>
              </a:solidFill>
              <a:ea typeface="微軟正黑體" pitchFamily="34" charset="-12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52540" y="1143001"/>
            <a:ext cx="4581526" cy="2003425"/>
          </a:xfrm>
          <a:prstGeom prst="rect">
            <a:avLst/>
          </a:prstGeom>
          <a:noFill/>
          <a:ln>
            <a:noFill/>
          </a:ln>
          <a:extLst/>
        </p:spPr>
        <p:txBody>
          <a:bodyPr lIns="90000" tIns="46800" rIns="90000" bIns="46800">
            <a:spAutoFit/>
          </a:bodyPr>
          <a:lstStyle>
            <a:lvl1pPr marL="180975" indent="-180975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kumimoji="0"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标准型主机</a:t>
            </a:r>
            <a:endParaRPr kumimoji="0" lang="en-US" altLang="zh-TW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整合的通讯功能，内建</a:t>
            </a: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1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组</a:t>
            </a: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RS-232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，</a:t>
            </a:r>
            <a:endParaRPr kumimoji="0" lang="en-US" altLang="zh-TW" sz="2000" b="1" dirty="0" smtClean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2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组</a:t>
            </a: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RS-485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通讯端口</a:t>
            </a:r>
            <a:endParaRPr kumimoji="0" lang="en-US" altLang="zh-TW" sz="2000" b="1" dirty="0" smtClean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zh-TW" sz="800" b="1" dirty="0" smtClean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V2.0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版以上支持万年历及档案暂存</a:t>
            </a:r>
            <a:endParaRPr kumimoji="0" lang="en-US" altLang="zh-TW" sz="2000" b="1" dirty="0" smtClean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器功能 </a:t>
            </a: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(5k words)</a:t>
            </a:r>
          </a:p>
        </p:txBody>
      </p:sp>
      <p:pic>
        <p:nvPicPr>
          <p:cNvPr id="10244" name="Picture 5" descr="E:\e-learning\PLC\製作檔\DVP-ES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16" y="1219201"/>
            <a:ext cx="369189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52539" y="3352801"/>
            <a:ext cx="8169363" cy="3344863"/>
          </a:xfrm>
          <a:prstGeom prst="rect">
            <a:avLst/>
          </a:prstGeom>
          <a:noFill/>
          <a:ln>
            <a:noFill/>
          </a:ln>
          <a:extLst/>
        </p:spPr>
        <p:txBody>
          <a:bodyPr lIns="90000" tIns="46800" rIns="90000" bIns="46800">
            <a:spAutoFit/>
          </a:bodyPr>
          <a:lstStyle>
            <a:lvl1pPr marL="180975" indent="-180975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ea"/>
                <a:ea typeface="+mj-ea"/>
              </a:rPr>
              <a:t>采用</a:t>
            </a:r>
            <a:r>
              <a:rPr kumimoji="0" lang="en-US" altLang="zh-TW" sz="1600" b="1" dirty="0" smtClean="0">
                <a:latin typeface="+mj-lt"/>
                <a:ea typeface="+mj-ea"/>
              </a:rPr>
              <a:t>32</a:t>
            </a:r>
            <a:r>
              <a:rPr kumimoji="0" lang="zh-TW" altLang="en-US" sz="1600" b="1" dirty="0" smtClean="0">
                <a:latin typeface="+mj-ea"/>
                <a:ea typeface="+mj-ea"/>
              </a:rPr>
              <a:t>位</a:t>
            </a:r>
            <a:r>
              <a:rPr kumimoji="0" lang="en-US" altLang="zh-TW" sz="1600" b="1" dirty="0" smtClean="0">
                <a:latin typeface="+mj-lt"/>
                <a:ea typeface="+mj-ea"/>
              </a:rPr>
              <a:t>CPU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zh-TW" sz="1600" b="1" dirty="0" smtClean="0">
                <a:latin typeface="+mj-lt"/>
                <a:ea typeface="+mj-ea"/>
              </a:rPr>
              <a:t>DVP-ES2</a:t>
            </a:r>
            <a:r>
              <a:rPr kumimoji="0" lang="zh-TW" altLang="en-US" sz="1600" b="1" dirty="0" smtClean="0">
                <a:latin typeface="+mj-ea"/>
                <a:ea typeface="+mj-ea"/>
              </a:rPr>
              <a:t>提供</a:t>
            </a:r>
            <a:r>
              <a:rPr kumimoji="0" lang="en-US" altLang="zh-TW" sz="1600" b="1" dirty="0" smtClean="0">
                <a:latin typeface="+mj-lt"/>
                <a:ea typeface="+mj-ea"/>
              </a:rPr>
              <a:t>16/20/24/32/40/60</a:t>
            </a:r>
            <a:r>
              <a:rPr kumimoji="0" lang="zh-TW" altLang="en-US" sz="1600" b="1" dirty="0" smtClean="0">
                <a:latin typeface="+mj-ea"/>
                <a:ea typeface="+mj-ea"/>
              </a:rPr>
              <a:t>点</a:t>
            </a:r>
            <a:r>
              <a:rPr kumimoji="0" lang="en-US" altLang="zh-TW" sz="1600" b="1" dirty="0" smtClean="0">
                <a:latin typeface="+mj-lt"/>
                <a:ea typeface="+mj-ea"/>
              </a:rPr>
              <a:t>I/O</a:t>
            </a:r>
            <a:r>
              <a:rPr kumimoji="0" lang="zh-TW" altLang="en-US" sz="1600" b="1" dirty="0" smtClean="0">
                <a:latin typeface="+mj-ea"/>
                <a:ea typeface="+mj-ea"/>
              </a:rPr>
              <a:t>主机，满足各种应用</a:t>
            </a:r>
            <a:endParaRPr kumimoji="0" lang="en-US" altLang="zh-TW" sz="1600" b="1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zh-TW" sz="1600" b="1" dirty="0" smtClean="0">
                <a:latin typeface="+mn-lt"/>
                <a:ea typeface="+mj-ea"/>
              </a:rPr>
              <a:t>DVP20EX2</a:t>
            </a:r>
            <a:r>
              <a:rPr kumimoji="0" lang="zh-TW" altLang="en-US" sz="1600" b="1" dirty="0" smtClean="0">
                <a:latin typeface="+mj-lt"/>
                <a:ea typeface="+mj-ea"/>
              </a:rPr>
              <a:t>内建</a:t>
            </a:r>
            <a:r>
              <a:rPr kumimoji="0" lang="en-US" altLang="zh-TW" sz="1600" b="1" dirty="0" smtClean="0">
                <a:latin typeface="+mj-lt"/>
                <a:ea typeface="+mj-ea"/>
              </a:rPr>
              <a:t>12-bit 4AI/2AO</a:t>
            </a:r>
            <a:r>
              <a:rPr kumimoji="0" lang="zh-TW" altLang="en-US" sz="1600" b="1" dirty="0" smtClean="0">
                <a:latin typeface="+mj-lt"/>
                <a:ea typeface="+mj-ea"/>
              </a:rPr>
              <a:t>，同时可搭配</a:t>
            </a:r>
            <a:r>
              <a:rPr kumimoji="0" lang="en-US" altLang="zh-TW" sz="1600" b="1" dirty="0" smtClean="0">
                <a:latin typeface="+mj-lt"/>
                <a:ea typeface="+mj-ea"/>
              </a:rPr>
              <a:t>14-bit AIO</a:t>
            </a:r>
            <a:r>
              <a:rPr kumimoji="0" lang="zh-TW" altLang="en-US" sz="1600" b="1" dirty="0" smtClean="0">
                <a:latin typeface="+mj-lt"/>
                <a:ea typeface="+mj-ea"/>
              </a:rPr>
              <a:t>扩充模块，配合内建</a:t>
            </a:r>
            <a:r>
              <a:rPr kumimoji="0" lang="en-US" altLang="zh-TW" sz="1600" b="1" dirty="0" smtClean="0">
                <a:latin typeface="+mj-lt"/>
                <a:ea typeface="+mj-ea"/>
              </a:rPr>
              <a:t>PID Auto Tuning</a:t>
            </a:r>
            <a:r>
              <a:rPr kumimoji="0" lang="zh-TW" altLang="en-US" sz="1600" b="1" dirty="0" smtClean="0">
                <a:latin typeface="+mj-lt"/>
                <a:ea typeface="+mj-ea"/>
              </a:rPr>
              <a:t>功能，提供完整的模拟控制解决方案</a:t>
            </a:r>
            <a:endParaRPr kumimoji="0" lang="en-US" altLang="zh-TW" sz="1600" b="1" dirty="0" smtClean="0"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程序容量：</a:t>
            </a:r>
            <a:r>
              <a:rPr kumimoji="0" lang="en-US" altLang="zh-TW" sz="1600" b="1" dirty="0" smtClean="0">
                <a:latin typeface="+mj-lt"/>
                <a:ea typeface="+mj-ea"/>
              </a:rPr>
              <a:t>16k steps / </a:t>
            </a:r>
            <a:r>
              <a:rPr kumimoji="0" lang="zh-TW" altLang="en-US" sz="1600" b="1" dirty="0" smtClean="0">
                <a:latin typeface="+mj-lt"/>
                <a:ea typeface="+mj-ea"/>
              </a:rPr>
              <a:t>数据缓存器：</a:t>
            </a:r>
            <a:r>
              <a:rPr kumimoji="0" lang="en-US" altLang="zh-TW" sz="1600" b="1" dirty="0" smtClean="0">
                <a:latin typeface="+mj-lt"/>
                <a:ea typeface="+mj-ea"/>
              </a:rPr>
              <a:t>10k words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zh-TW" sz="1600" b="1" dirty="0" smtClean="0">
                <a:latin typeface="+mj-lt"/>
                <a:ea typeface="+mj-ea"/>
              </a:rPr>
              <a:t>PLC</a:t>
            </a:r>
            <a:r>
              <a:rPr kumimoji="0" lang="zh-TW" altLang="en-US" sz="1600" b="1" dirty="0" smtClean="0">
                <a:latin typeface="+mj-lt"/>
                <a:ea typeface="+mj-ea"/>
              </a:rPr>
              <a:t>处理速度，</a:t>
            </a:r>
            <a:r>
              <a:rPr kumimoji="0" lang="en-US" altLang="zh-TW" sz="1600" b="1" dirty="0" smtClean="0">
                <a:latin typeface="+mj-lt"/>
                <a:ea typeface="+mj-ea"/>
              </a:rPr>
              <a:t>LD</a:t>
            </a:r>
            <a:r>
              <a:rPr kumimoji="0" lang="zh-TW" altLang="en-US" sz="1600" b="1" dirty="0" smtClean="0">
                <a:latin typeface="+mj-lt"/>
                <a:ea typeface="+mj-ea"/>
              </a:rPr>
              <a:t>：</a:t>
            </a:r>
            <a:r>
              <a:rPr kumimoji="0" lang="en-US" altLang="zh-TW" sz="1600" b="1" dirty="0" smtClean="0">
                <a:latin typeface="+mj-lt"/>
                <a:ea typeface="+mj-ea"/>
              </a:rPr>
              <a:t>0.35</a:t>
            </a:r>
            <a:r>
              <a:rPr lang="el-GR" altLang="zh-TW" sz="1600" b="1" dirty="0" smtClean="0"/>
              <a:t> μ</a:t>
            </a:r>
            <a:r>
              <a:rPr kumimoji="0" lang="en-US" altLang="zh-TW" sz="1600" b="1" dirty="0" smtClean="0">
                <a:latin typeface="+mj-lt"/>
                <a:ea typeface="+mj-ea"/>
              </a:rPr>
              <a:t>s</a:t>
            </a:r>
            <a:r>
              <a:rPr kumimoji="0" lang="zh-TW" altLang="en-US" sz="1600" b="1" dirty="0" smtClean="0">
                <a:latin typeface="+mj-lt"/>
                <a:ea typeface="+mj-ea"/>
              </a:rPr>
              <a:t>，</a:t>
            </a:r>
            <a:r>
              <a:rPr kumimoji="0" lang="en-US" altLang="zh-TW" sz="1600" b="1" dirty="0" smtClean="0">
                <a:latin typeface="+mj-lt"/>
                <a:ea typeface="+mj-ea"/>
              </a:rPr>
              <a:t>MOV</a:t>
            </a:r>
            <a:r>
              <a:rPr kumimoji="0" lang="zh-TW" altLang="en-US" sz="1600" b="1" dirty="0" smtClean="0">
                <a:latin typeface="+mj-lt"/>
                <a:ea typeface="+mj-ea"/>
              </a:rPr>
              <a:t>：</a:t>
            </a:r>
            <a:r>
              <a:rPr kumimoji="0" lang="en-US" altLang="zh-TW" sz="1600" b="1" dirty="0" smtClean="0">
                <a:latin typeface="+mj-lt"/>
                <a:ea typeface="+mj-ea"/>
              </a:rPr>
              <a:t>3.4</a:t>
            </a:r>
            <a:r>
              <a:rPr lang="el-GR" altLang="zh-TW" sz="1600" b="1" dirty="0" smtClean="0"/>
              <a:t> μ</a:t>
            </a:r>
            <a:r>
              <a:rPr kumimoji="0" lang="en-US" altLang="zh-TW" sz="1600" b="1" dirty="0" smtClean="0">
                <a:latin typeface="+mj-lt"/>
                <a:ea typeface="+mj-ea"/>
              </a:rPr>
              <a:t>s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针对大程序容量，提供高效率处理能力，</a:t>
            </a:r>
            <a:r>
              <a:rPr kumimoji="0" lang="en-US" altLang="zh-TW" sz="1600" b="1" dirty="0" smtClean="0">
                <a:latin typeface="+mj-lt"/>
                <a:ea typeface="+mj-ea"/>
              </a:rPr>
              <a:t>1k steps</a:t>
            </a:r>
            <a:r>
              <a:rPr kumimoji="0" lang="zh-TW" altLang="en-US" sz="1600" b="1" dirty="0" smtClean="0">
                <a:latin typeface="+mj-lt"/>
                <a:ea typeface="+mj-ea"/>
              </a:rPr>
              <a:t>可在</a:t>
            </a:r>
            <a:r>
              <a:rPr kumimoji="0" lang="en-US" altLang="zh-TW" sz="1600" b="1" dirty="0" smtClean="0">
                <a:latin typeface="+mj-lt"/>
                <a:ea typeface="+mj-ea"/>
              </a:rPr>
              <a:t>1ms</a:t>
            </a:r>
            <a:r>
              <a:rPr kumimoji="0" lang="zh-TW" altLang="en-US" sz="1600" b="1" dirty="0" smtClean="0">
                <a:latin typeface="+mj-lt"/>
                <a:ea typeface="+mj-ea"/>
              </a:rPr>
              <a:t>内处理完成</a:t>
            </a:r>
            <a:endParaRPr kumimoji="0" lang="en-US" altLang="zh-TW" sz="1600" b="1" dirty="0" smtClean="0"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提供最高</a:t>
            </a:r>
            <a:r>
              <a:rPr kumimoji="0" lang="en-US" altLang="zh-TW" sz="1600" b="1" dirty="0" smtClean="0">
                <a:latin typeface="+mj-lt"/>
                <a:ea typeface="+mj-ea"/>
              </a:rPr>
              <a:t>100kHz</a:t>
            </a:r>
            <a:r>
              <a:rPr kumimoji="0" lang="zh-TW" altLang="en-US" sz="1600" b="1" dirty="0" smtClean="0">
                <a:latin typeface="+mj-lt"/>
                <a:ea typeface="+mj-ea"/>
              </a:rPr>
              <a:t>的脉波控制，可搭配各种运动控制指令 </a:t>
            </a:r>
            <a:r>
              <a:rPr kumimoji="0" lang="en-US" altLang="zh-TW" sz="1600" b="1" dirty="0" smtClean="0">
                <a:latin typeface="+mj-lt"/>
                <a:ea typeface="+mj-ea"/>
              </a:rPr>
              <a:t>(</a:t>
            </a:r>
            <a:r>
              <a:rPr kumimoji="0" lang="zh-TW" altLang="en-US" sz="1600" b="1" dirty="0" smtClean="0">
                <a:latin typeface="+mj-lt"/>
                <a:ea typeface="+mj-ea"/>
              </a:rPr>
              <a:t>如遮蔽、对标、立即变更频率等</a:t>
            </a:r>
            <a:r>
              <a:rPr kumimoji="0" lang="en-US" altLang="zh-TW" sz="1600" b="1" dirty="0" smtClean="0">
                <a:latin typeface="+mj-lt"/>
                <a:ea typeface="+mj-ea"/>
              </a:rPr>
              <a:t>) </a:t>
            </a:r>
            <a:r>
              <a:rPr kumimoji="0" lang="zh-TW" altLang="en-US" sz="1600" b="1" dirty="0" smtClean="0">
                <a:latin typeface="+mj-lt"/>
                <a:ea typeface="+mj-ea"/>
              </a:rPr>
              <a:t>精确应用在各种多轴运动控制中</a:t>
            </a:r>
            <a:endParaRPr kumimoji="0" lang="en-US" altLang="zh-TW" sz="1600" b="1" dirty="0" smtClean="0"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多达</a:t>
            </a:r>
            <a:r>
              <a:rPr kumimoji="0" lang="en-US" altLang="zh-TW" sz="1600" b="1" dirty="0" smtClean="0">
                <a:latin typeface="+mj-lt"/>
                <a:ea typeface="+mj-ea"/>
              </a:rPr>
              <a:t>4</a:t>
            </a:r>
            <a:r>
              <a:rPr kumimoji="0" lang="zh-TW" altLang="en-US" sz="1600" b="1" dirty="0" smtClean="0">
                <a:latin typeface="+mj-lt"/>
                <a:ea typeface="+mj-ea"/>
              </a:rPr>
              <a:t>重的</a:t>
            </a:r>
            <a:r>
              <a:rPr kumimoji="0" lang="en-US" altLang="zh-TW" sz="1600" b="1" dirty="0" smtClean="0">
                <a:latin typeface="+mj-lt"/>
                <a:ea typeface="+mj-ea"/>
              </a:rPr>
              <a:t>PLC</a:t>
            </a:r>
            <a:r>
              <a:rPr kumimoji="0" lang="zh-TW" altLang="en-US" sz="1600" b="1" dirty="0" smtClean="0">
                <a:latin typeface="+mj-lt"/>
                <a:ea typeface="+mj-ea"/>
              </a:rPr>
              <a:t>密码保护，坚定地守护使用者的知识产权</a:t>
            </a:r>
            <a:endParaRPr kumimoji="0" lang="en-US" altLang="zh-TW" sz="1600" b="1" dirty="0" smtClean="0"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zh-TW" sz="16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 txBox="1">
            <a:spLocks/>
          </p:cNvSpPr>
          <p:nvPr/>
        </p:nvSpPr>
        <p:spPr bwMode="auto">
          <a:xfrm>
            <a:off x="2369907" y="328613"/>
            <a:ext cx="618344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lang="en-US" altLang="zh-TW" sz="3200" b="1">
                <a:solidFill>
                  <a:srgbClr val="0070C0"/>
                </a:solidFill>
                <a:ea typeface="微軟正黑體" pitchFamily="34" charset="-120"/>
              </a:rPr>
              <a:t>DVP-ES2</a:t>
            </a:r>
            <a:r>
              <a:rPr lang="zh-TW" altLang="en-US" sz="3200" b="1">
                <a:solidFill>
                  <a:srgbClr val="0070C0"/>
                </a:solidFill>
                <a:ea typeface="微軟正黑體" pitchFamily="34" charset="-120"/>
              </a:rPr>
              <a:t>介绍</a:t>
            </a:r>
            <a:endParaRPr lang="en-US" altLang="zh-TW" sz="3200" b="1">
              <a:solidFill>
                <a:srgbClr val="0070C0"/>
              </a:solidFill>
              <a:ea typeface="微軟正黑體" pitchFamily="34" charset="-120"/>
            </a:endParaRPr>
          </a:p>
        </p:txBody>
      </p:sp>
      <p:pic>
        <p:nvPicPr>
          <p:cNvPr id="11267" name="Picture 5" descr="E:\e-learning\PLC\製作檔\DVP-ES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16" y="1219201"/>
            <a:ext cx="369189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6" descr="E:\e-learning\PLC\製作檔\ES2-Form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6" b="3448"/>
          <a:stretch>
            <a:fillRect/>
          </a:stretch>
        </p:blipFill>
        <p:spPr bwMode="auto">
          <a:xfrm>
            <a:off x="5191224" y="4267200"/>
            <a:ext cx="3741727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52540" y="1143001"/>
            <a:ext cx="4089078" cy="2310505"/>
          </a:xfrm>
          <a:prstGeom prst="rect">
            <a:avLst/>
          </a:prstGeom>
          <a:noFill/>
          <a:ln>
            <a:noFill/>
          </a:ln>
          <a:extLst/>
        </p:spPr>
        <p:txBody>
          <a:bodyPr lIns="90000" tIns="46800" rIns="90000" bIns="46800">
            <a:spAutoFit/>
          </a:bodyPr>
          <a:lstStyle>
            <a:lvl1pPr marL="180975" indent="-180975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kumimoji="0"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新系列主机</a:t>
            </a:r>
            <a:endParaRPr kumimoji="0" lang="en-US" altLang="zh-TW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内建</a:t>
            </a:r>
            <a:r>
              <a:rPr kumimoji="0" lang="en-US" altLang="zh-TW" sz="2000" b="1" dirty="0" err="1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CANopen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标准型主机</a:t>
            </a:r>
            <a:endParaRPr kumimoji="0" lang="en-US" altLang="zh-TW" sz="2000" b="1" dirty="0" smtClean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zh-TW" sz="800" b="1" dirty="0" smtClean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内建</a:t>
            </a: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1Mbps  </a:t>
            </a:r>
            <a:r>
              <a:rPr kumimoji="0" lang="en-US" altLang="zh-TW" sz="2000" b="1" dirty="0" err="1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CANopen</a:t>
            </a: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 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通讯，结</a:t>
            </a:r>
            <a:endParaRPr kumimoji="0" lang="en-US" altLang="zh-TW" sz="2000" b="1" dirty="0" smtClean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合新一代主机处理速度，以高抗干</a:t>
            </a:r>
            <a:endParaRPr kumimoji="0" lang="en-US" altLang="zh-TW" sz="2000" b="1" dirty="0" smtClean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扰与省配线优势搭建现场设备</a:t>
            </a:r>
            <a:endParaRPr kumimoji="0" lang="en-US" altLang="zh-TW" sz="2000" b="1" dirty="0" smtClean="0">
              <a:solidFill>
                <a:srgbClr val="00B050"/>
              </a:solidFill>
              <a:latin typeface="+mj-lt"/>
              <a:ea typeface="微軟正黑體" pitchFamily="34" charset="-12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552540" y="3875088"/>
            <a:ext cx="4581526" cy="3022600"/>
          </a:xfrm>
          <a:prstGeom prst="rect">
            <a:avLst/>
          </a:prstGeom>
          <a:noFill/>
          <a:ln>
            <a:noFill/>
          </a:ln>
          <a:extLst/>
        </p:spPr>
        <p:txBody>
          <a:bodyPr lIns="90000" tIns="46800" rIns="90000" bIns="46800">
            <a:spAutoFit/>
          </a:bodyPr>
          <a:lstStyle>
            <a:lvl1pPr marL="180975" indent="-180975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ea"/>
                <a:ea typeface="+mj-ea"/>
              </a:rPr>
              <a:t>采用</a:t>
            </a:r>
            <a:r>
              <a:rPr kumimoji="0" lang="en-US" altLang="zh-TW" sz="1600" b="1" dirty="0" smtClean="0">
                <a:latin typeface="+mj-lt"/>
                <a:ea typeface="+mj-ea"/>
              </a:rPr>
              <a:t>32</a:t>
            </a:r>
            <a:r>
              <a:rPr kumimoji="0" lang="zh-TW" altLang="en-US" sz="1600" b="1" dirty="0" smtClean="0">
                <a:latin typeface="+mj-ea"/>
                <a:ea typeface="+mj-ea"/>
              </a:rPr>
              <a:t>位</a:t>
            </a:r>
            <a:r>
              <a:rPr kumimoji="0" lang="en-US" altLang="zh-TW" sz="1600" b="1" dirty="0" smtClean="0">
                <a:latin typeface="+mj-lt"/>
                <a:ea typeface="+mj-ea"/>
              </a:rPr>
              <a:t>CPU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zh-TW" sz="1600" b="1" dirty="0" smtClean="0">
                <a:latin typeface="+mj-lt"/>
                <a:ea typeface="+mj-ea"/>
              </a:rPr>
              <a:t>COM3</a:t>
            </a:r>
            <a:r>
              <a:rPr kumimoji="0" lang="zh-TW" altLang="en-US" sz="1600" b="1" dirty="0" smtClean="0">
                <a:latin typeface="+mj-lt"/>
                <a:ea typeface="+mj-ea"/>
              </a:rPr>
              <a:t>支援</a:t>
            </a:r>
            <a:r>
              <a:rPr kumimoji="0" lang="en-US" altLang="zh-TW" sz="1600" b="1" dirty="0" err="1" smtClean="0">
                <a:latin typeface="+mj-lt"/>
                <a:ea typeface="+mj-ea"/>
              </a:rPr>
              <a:t>CANopen</a:t>
            </a:r>
            <a:r>
              <a:rPr kumimoji="0" lang="en-US" altLang="zh-TW" sz="1600" b="1" dirty="0" smtClean="0">
                <a:latin typeface="+mj-lt"/>
                <a:ea typeface="+mj-ea"/>
              </a:rPr>
              <a:t> </a:t>
            </a:r>
            <a:r>
              <a:rPr kumimoji="0" lang="zh-TW" altLang="en-US" sz="1600" b="1" dirty="0" smtClean="0">
                <a:latin typeface="+mj-lt"/>
                <a:ea typeface="+mj-ea"/>
              </a:rPr>
              <a:t>标准协议</a:t>
            </a:r>
            <a:r>
              <a:rPr kumimoji="0" lang="en-US" altLang="zh-TW" sz="1600" b="1" dirty="0" smtClean="0">
                <a:latin typeface="+mj-lt"/>
                <a:ea typeface="+mj-ea"/>
              </a:rPr>
              <a:t>DS301</a:t>
            </a:r>
            <a:endParaRPr kumimoji="0" lang="en-US" altLang="zh-TW" sz="1600" b="1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提供</a:t>
            </a:r>
            <a:r>
              <a:rPr kumimoji="0" lang="en-US" altLang="zh-TW" sz="1600" b="1" dirty="0" smtClean="0">
                <a:latin typeface="+mj-lt"/>
                <a:ea typeface="+mj-ea"/>
              </a:rPr>
              <a:t>PDO</a:t>
            </a:r>
            <a:r>
              <a:rPr kumimoji="0" lang="zh-TW" altLang="en-US" sz="1600" b="1" dirty="0" smtClean="0">
                <a:latin typeface="+mj-lt"/>
                <a:ea typeface="+mj-ea"/>
              </a:rPr>
              <a:t>、</a:t>
            </a:r>
            <a:r>
              <a:rPr kumimoji="0" lang="en-US" altLang="zh-TW" sz="1600" b="1" dirty="0" smtClean="0">
                <a:latin typeface="+mj-lt"/>
                <a:ea typeface="+mj-ea"/>
              </a:rPr>
              <a:t>SDO</a:t>
            </a:r>
            <a:r>
              <a:rPr kumimoji="0" lang="zh-TW" altLang="en-US" sz="1600" b="1" dirty="0" smtClean="0">
                <a:latin typeface="+mj-lt"/>
                <a:ea typeface="+mj-ea"/>
              </a:rPr>
              <a:t>、同步</a:t>
            </a:r>
            <a:r>
              <a:rPr kumimoji="0" lang="en-US" altLang="zh-TW" sz="1600" b="1" dirty="0" smtClean="0">
                <a:latin typeface="+mj-lt"/>
                <a:ea typeface="+mj-ea"/>
              </a:rPr>
              <a:t>(SYNC)</a:t>
            </a:r>
            <a:r>
              <a:rPr kumimoji="0" lang="zh-TW" altLang="en-US" sz="1600" b="1" dirty="0" smtClean="0">
                <a:latin typeface="+mj-lt"/>
                <a:ea typeface="+mj-ea"/>
              </a:rPr>
              <a:t>、紧急</a:t>
            </a:r>
            <a:r>
              <a:rPr kumimoji="0" lang="en-US" altLang="zh-TW" sz="1600" b="1" dirty="0" smtClean="0">
                <a:latin typeface="+mj-lt"/>
                <a:ea typeface="+mj-ea"/>
              </a:rPr>
              <a:t>(Emergency)</a:t>
            </a:r>
            <a:r>
              <a:rPr kumimoji="0" lang="zh-TW" altLang="en-US" sz="1600" b="1" dirty="0" smtClean="0">
                <a:latin typeface="+mj-lt"/>
                <a:ea typeface="+mj-ea"/>
              </a:rPr>
              <a:t>、</a:t>
            </a:r>
            <a:r>
              <a:rPr kumimoji="0" lang="en-US" altLang="zh-TW" sz="1600" b="1" dirty="0" smtClean="0">
                <a:latin typeface="+mj-lt"/>
                <a:ea typeface="+mj-ea"/>
              </a:rPr>
              <a:t>NMT</a:t>
            </a:r>
            <a:r>
              <a:rPr kumimoji="0" lang="zh-TW" altLang="en-US" sz="1600" b="1" dirty="0" smtClean="0">
                <a:latin typeface="+mj-lt"/>
                <a:ea typeface="+mj-ea"/>
              </a:rPr>
              <a:t>等丰富通讯类型</a:t>
            </a:r>
            <a:endParaRPr kumimoji="0" lang="en-US" altLang="zh-TW" sz="1600" b="1" dirty="0" smtClean="0"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高资料量</a:t>
            </a:r>
            <a:r>
              <a:rPr kumimoji="0" lang="en-US" altLang="zh-TW" sz="1600" b="1" dirty="0" smtClean="0">
                <a:latin typeface="+mj-lt"/>
                <a:ea typeface="+mj-ea"/>
              </a:rPr>
              <a:t>1Mbps</a:t>
            </a:r>
            <a:r>
              <a:rPr kumimoji="0" lang="zh-TW" altLang="en-US" sz="1600" b="1" dirty="0" smtClean="0">
                <a:latin typeface="+mj-lt"/>
                <a:ea typeface="+mj-ea"/>
              </a:rPr>
              <a:t>高速传输</a:t>
            </a:r>
            <a:endParaRPr kumimoji="0" lang="en-US" altLang="zh-TW" sz="1600" b="1" dirty="0" smtClean="0"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       传送 </a:t>
            </a:r>
            <a:r>
              <a:rPr kumimoji="0" lang="en-US" altLang="zh-TW" sz="1600" b="1" dirty="0" smtClean="0">
                <a:latin typeface="+mj-lt"/>
                <a:ea typeface="+mj-ea"/>
              </a:rPr>
              <a:t>PDO</a:t>
            </a:r>
            <a:r>
              <a:rPr kumimoji="0" lang="zh-TW" altLang="en-US" sz="1600" b="1" dirty="0" smtClean="0">
                <a:latin typeface="+mj-lt"/>
                <a:ea typeface="+mj-ea"/>
              </a:rPr>
              <a:t>最大数据量支持</a:t>
            </a:r>
            <a:r>
              <a:rPr kumimoji="0" lang="en-US" altLang="zh-TW" sz="1600" b="1" dirty="0" smtClean="0">
                <a:latin typeface="+mj-lt"/>
                <a:ea typeface="+mj-ea"/>
              </a:rPr>
              <a:t>390 bytes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       接收 </a:t>
            </a:r>
            <a:r>
              <a:rPr kumimoji="0" lang="en-US" altLang="zh-TW" sz="1600" b="1" dirty="0" smtClean="0">
                <a:latin typeface="+mj-lt"/>
                <a:ea typeface="+mj-ea"/>
              </a:rPr>
              <a:t>PDO</a:t>
            </a:r>
            <a:r>
              <a:rPr kumimoji="0" lang="zh-TW" altLang="en-US" sz="1600" b="1" dirty="0" smtClean="0">
                <a:latin typeface="+mj-lt"/>
                <a:ea typeface="+mj-ea"/>
              </a:rPr>
              <a:t>最大数据量支持</a:t>
            </a:r>
            <a:r>
              <a:rPr kumimoji="0" lang="en-US" altLang="zh-TW" sz="1600" b="1" dirty="0" smtClean="0">
                <a:latin typeface="+mj-lt"/>
                <a:ea typeface="+mj-ea"/>
              </a:rPr>
              <a:t>390 bytes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可支持</a:t>
            </a:r>
            <a:r>
              <a:rPr kumimoji="0" lang="en-US" altLang="zh-TW" sz="1600" b="1" dirty="0" smtClean="0">
                <a:latin typeface="+mj-lt"/>
                <a:ea typeface="+mj-ea"/>
              </a:rPr>
              <a:t>16</a:t>
            </a:r>
            <a:r>
              <a:rPr kumimoji="0" lang="zh-TW" altLang="en-US" sz="1600" b="1" dirty="0" smtClean="0">
                <a:latin typeface="+mj-lt"/>
                <a:ea typeface="+mj-ea"/>
              </a:rPr>
              <a:t>台</a:t>
            </a:r>
            <a:r>
              <a:rPr kumimoji="0" lang="en-US" altLang="zh-TW" sz="1600" b="1" dirty="0" err="1" smtClean="0">
                <a:latin typeface="+mj-lt"/>
                <a:ea typeface="+mj-ea"/>
              </a:rPr>
              <a:t>CANopen</a:t>
            </a:r>
            <a:r>
              <a:rPr kumimoji="0" lang="en-US" altLang="zh-TW" sz="1600" b="1" dirty="0" smtClean="0">
                <a:latin typeface="+mj-lt"/>
                <a:ea typeface="+mj-ea"/>
              </a:rPr>
              <a:t> </a:t>
            </a:r>
            <a:r>
              <a:rPr kumimoji="0" lang="zh-TW" altLang="en-US" sz="1600" b="1" dirty="0" smtClean="0">
                <a:latin typeface="+mj-lt"/>
                <a:ea typeface="+mj-ea"/>
              </a:rPr>
              <a:t>从站，布线容易</a:t>
            </a:r>
            <a:endParaRPr kumimoji="0" lang="en-US" altLang="zh-TW" sz="1600" b="1" dirty="0" smtClean="0"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搭配</a:t>
            </a:r>
            <a:r>
              <a:rPr kumimoji="0" lang="en-US" altLang="zh-TW" sz="1600" b="1" dirty="0" err="1" smtClean="0">
                <a:latin typeface="+mj-lt"/>
                <a:ea typeface="+mj-ea"/>
              </a:rPr>
              <a:t>CANopen</a:t>
            </a:r>
            <a:r>
              <a:rPr kumimoji="0" lang="en-US" altLang="zh-TW" sz="1600" b="1" dirty="0" smtClean="0">
                <a:latin typeface="+mj-lt"/>
                <a:ea typeface="+mj-ea"/>
              </a:rPr>
              <a:t> Builder</a:t>
            </a:r>
            <a:r>
              <a:rPr kumimoji="0" lang="zh-TW" altLang="en-US" sz="1600" b="1" dirty="0" smtClean="0">
                <a:latin typeface="+mj-lt"/>
                <a:ea typeface="+mj-ea"/>
              </a:rPr>
              <a:t>软件快速规划从站节点</a:t>
            </a:r>
            <a:endParaRPr kumimoji="0" lang="en-US" altLang="zh-TW" sz="1600" b="1" dirty="0" smtClean="0">
              <a:latin typeface="+mj-lt"/>
              <a:ea typeface="+mj-ea"/>
            </a:endParaRPr>
          </a:p>
        </p:txBody>
      </p:sp>
      <p:pic>
        <p:nvPicPr>
          <p:cNvPr id="11271" name="Picture 7" descr="E:\e-learning\PLC\製作檔\ES2-Form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31" y="3111500"/>
            <a:ext cx="3798886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 txBox="1">
            <a:spLocks/>
          </p:cNvSpPr>
          <p:nvPr/>
        </p:nvSpPr>
        <p:spPr bwMode="auto">
          <a:xfrm>
            <a:off x="2369907" y="328613"/>
            <a:ext cx="618344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lang="en-US" altLang="zh-TW" sz="3200" b="1">
                <a:solidFill>
                  <a:srgbClr val="0070C0"/>
                </a:solidFill>
                <a:ea typeface="微軟正黑體" pitchFamily="34" charset="-120"/>
              </a:rPr>
              <a:t>DVP-EC3</a:t>
            </a:r>
            <a:r>
              <a:rPr lang="zh-TW" altLang="en-US" sz="3200" b="1">
                <a:solidFill>
                  <a:srgbClr val="0070C0"/>
                </a:solidFill>
                <a:ea typeface="微軟正黑體" pitchFamily="34" charset="-120"/>
              </a:rPr>
              <a:t>介绍</a:t>
            </a:r>
            <a:endParaRPr lang="en-US" altLang="zh-TW" sz="3200" b="1">
              <a:solidFill>
                <a:srgbClr val="0070C0"/>
              </a:solidFill>
              <a:ea typeface="微軟正黑體" pitchFamily="34" charset="-12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52540" y="1143000"/>
            <a:ext cx="4089078" cy="1263650"/>
          </a:xfrm>
          <a:prstGeom prst="rect">
            <a:avLst/>
          </a:prstGeom>
          <a:noFill/>
          <a:ln>
            <a:noFill/>
          </a:ln>
          <a:extLst/>
        </p:spPr>
        <p:txBody>
          <a:bodyPr lIns="90000" tIns="46800" rIns="90000" bIns="46800">
            <a:spAutoFit/>
          </a:bodyPr>
          <a:lstStyle>
            <a:lvl1pPr marL="180975" indent="-180975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kumimoji="0"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基本型主机</a:t>
            </a:r>
            <a:endParaRPr kumimoji="0" lang="en-US" altLang="zh-TW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适用于顺序控制与简易</a:t>
            </a:r>
            <a:endParaRPr kumimoji="0" lang="en-US" altLang="zh-TW" sz="2000" b="1" dirty="0" smtClean="0">
              <a:solidFill>
                <a:srgbClr val="00B050"/>
              </a:solidFill>
              <a:latin typeface="+mj-lt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RS-485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 </a:t>
            </a: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/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 </a:t>
            </a: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MODBUS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通讯控制</a:t>
            </a:r>
            <a:endParaRPr kumimoji="0" lang="en-US" altLang="zh-TW" sz="2000" b="1" dirty="0" smtClean="0">
              <a:solidFill>
                <a:srgbClr val="00B050"/>
              </a:solidFill>
              <a:latin typeface="+mj-lt"/>
              <a:ea typeface="微軟正黑體" pitchFamily="34" charset="-12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52539" y="2514601"/>
            <a:ext cx="3666980" cy="3049169"/>
          </a:xfrm>
          <a:prstGeom prst="rect">
            <a:avLst/>
          </a:prstGeom>
          <a:noFill/>
          <a:ln>
            <a:noFill/>
          </a:ln>
          <a:extLst/>
        </p:spPr>
        <p:txBody>
          <a:bodyPr lIns="90000" tIns="46800" rIns="90000" bIns="46800">
            <a:spAutoFit/>
          </a:bodyPr>
          <a:lstStyle>
            <a:lvl1pPr marL="180975" indent="-180975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ea"/>
                <a:ea typeface="+mj-ea"/>
              </a:rPr>
              <a:t>主机点数：</a:t>
            </a:r>
            <a:r>
              <a:rPr kumimoji="0" lang="en-US" altLang="zh-TW" sz="1600" b="1" dirty="0" smtClean="0">
                <a:latin typeface="+mj-ea"/>
                <a:ea typeface="+mj-ea"/>
              </a:rPr>
              <a:t>10/ 14 / 16 / 20 / 24 / 30 / 32 / 40 / 60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程序容量：</a:t>
            </a:r>
            <a:r>
              <a:rPr kumimoji="0" lang="en-US" altLang="zh-TW" sz="1600" b="1" dirty="0" smtClean="0">
                <a:latin typeface="+mj-lt"/>
                <a:ea typeface="+mj-ea"/>
              </a:rPr>
              <a:t>4k steps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通讯端口：内建</a:t>
            </a:r>
            <a:r>
              <a:rPr kumimoji="0" lang="en-US" altLang="zh-TW" sz="1600" b="1" dirty="0" smtClean="0">
                <a:latin typeface="+mj-lt"/>
                <a:ea typeface="+mj-ea"/>
              </a:rPr>
              <a:t>RS-232</a:t>
            </a:r>
            <a:r>
              <a:rPr kumimoji="0" lang="zh-TW" altLang="en-US" sz="1600" b="1" dirty="0" smtClean="0">
                <a:latin typeface="+mj-lt"/>
                <a:ea typeface="+mj-ea"/>
              </a:rPr>
              <a:t>与</a:t>
            </a:r>
            <a:r>
              <a:rPr kumimoji="0" lang="en-US" altLang="zh-TW" sz="1600" b="1" dirty="0" smtClean="0">
                <a:latin typeface="+mj-lt"/>
                <a:ea typeface="+mj-ea"/>
              </a:rPr>
              <a:t>RS-485</a:t>
            </a:r>
            <a:r>
              <a:rPr kumimoji="0" lang="zh-TW" altLang="en-US" sz="1600" b="1" dirty="0" smtClean="0">
                <a:latin typeface="+mj-lt"/>
                <a:ea typeface="+mj-ea"/>
              </a:rPr>
              <a:t> </a:t>
            </a:r>
            <a:r>
              <a:rPr kumimoji="0" lang="en-US" altLang="zh-TW" sz="1600" b="1" dirty="0" smtClean="0">
                <a:latin typeface="+mj-lt"/>
                <a:ea typeface="+mj-ea"/>
              </a:rPr>
              <a:t>(10/14/30</a:t>
            </a:r>
            <a:r>
              <a:rPr kumimoji="0" lang="zh-TW" altLang="en-US" sz="1600" b="1" dirty="0" smtClean="0">
                <a:latin typeface="+mj-lt"/>
                <a:ea typeface="+mj-ea"/>
              </a:rPr>
              <a:t>点数不支援</a:t>
            </a:r>
            <a:r>
              <a:rPr kumimoji="0" lang="en-US" altLang="zh-TW" sz="1600" b="1" dirty="0" smtClean="0">
                <a:latin typeface="+mj-lt"/>
                <a:ea typeface="+mj-ea"/>
              </a:rPr>
              <a:t>RS-485)</a:t>
            </a:r>
            <a:r>
              <a:rPr kumimoji="0" lang="zh-TW" altLang="en-US" sz="1600" b="1" dirty="0" smtClean="0"/>
              <a:t> </a:t>
            </a:r>
            <a:r>
              <a:rPr kumimoji="0"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，</a:t>
            </a:r>
            <a:endParaRPr kumimoji="0" lang="en-US" altLang="zh-TW" sz="16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kumimoji="0" lang="zh-TW" altLang="en-US" sz="1600" b="1" dirty="0" smtClean="0">
                <a:latin typeface="+mj-lt"/>
                <a:ea typeface="+mj-ea"/>
              </a:rPr>
              <a:t>相容 </a:t>
            </a:r>
            <a:r>
              <a:rPr kumimoji="0" lang="en-US" altLang="zh-TW" sz="1600" b="1" dirty="0" smtClean="0">
                <a:latin typeface="+mj-lt"/>
                <a:ea typeface="+mj-ea"/>
              </a:rPr>
              <a:t>MODBUS ASCII / RTU</a:t>
            </a:r>
            <a:r>
              <a:rPr kumimoji="0" lang="zh-TW" altLang="en-US" sz="1600" b="1" dirty="0" smtClean="0">
                <a:latin typeface="+mj-lt"/>
                <a:ea typeface="+mj-ea"/>
              </a:rPr>
              <a:t>通讯协议</a:t>
            </a:r>
            <a:endParaRPr kumimoji="0" lang="en-US" altLang="zh-TW" sz="1600" b="1" dirty="0" smtClean="0"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支援</a:t>
            </a:r>
            <a:r>
              <a:rPr kumimoji="0" lang="en-US" altLang="zh-TW" sz="1600" b="1" dirty="0" smtClean="0">
                <a:latin typeface="+mj-lt"/>
                <a:ea typeface="+mj-ea"/>
              </a:rPr>
              <a:t>2</a:t>
            </a:r>
            <a:r>
              <a:rPr kumimoji="0" lang="zh-TW" altLang="en-US" sz="1600" b="1" dirty="0" smtClean="0">
                <a:latin typeface="+mj-lt"/>
                <a:ea typeface="+mj-ea"/>
              </a:rPr>
              <a:t>点 </a:t>
            </a:r>
            <a:r>
              <a:rPr kumimoji="0" lang="en-US" altLang="zh-TW" sz="1600" b="1" dirty="0" smtClean="0">
                <a:latin typeface="+mj-lt"/>
                <a:ea typeface="+mj-ea"/>
              </a:rPr>
              <a:t>(Y0, Y1) </a:t>
            </a:r>
            <a:r>
              <a:rPr kumimoji="0" lang="zh-TW" altLang="en-US" sz="1600" b="1" dirty="0" smtClean="0">
                <a:latin typeface="+mj-lt"/>
                <a:ea typeface="+mj-ea"/>
              </a:rPr>
              <a:t>独立高速脉波输出功能，最高可达</a:t>
            </a:r>
            <a:r>
              <a:rPr kumimoji="0" lang="en-US" altLang="zh-TW" sz="1600" b="1" dirty="0" smtClean="0">
                <a:latin typeface="+mj-lt"/>
                <a:ea typeface="+mj-ea"/>
              </a:rPr>
              <a:t>10kHz</a:t>
            </a:r>
          </a:p>
        </p:txBody>
      </p:sp>
      <p:pic>
        <p:nvPicPr>
          <p:cNvPr id="12293" name="Picture 5" descr="E:\e-learning\PLC\製作檔\EC3-Form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918" y="4267200"/>
            <a:ext cx="4414446" cy="137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94" name="群組 10"/>
          <p:cNvGrpSpPr>
            <a:grpSpLocks/>
          </p:cNvGrpSpPr>
          <p:nvPr/>
        </p:nvGrpSpPr>
        <p:grpSpPr bwMode="auto">
          <a:xfrm>
            <a:off x="4923016" y="1219201"/>
            <a:ext cx="3691895" cy="2468563"/>
            <a:chOff x="5333206" y="1219200"/>
            <a:chExt cx="3997994" cy="2468571"/>
          </a:xfrm>
        </p:grpSpPr>
        <p:pic>
          <p:nvPicPr>
            <p:cNvPr id="12295" name="Picture 5" descr="E:\e-learning\PLC\製作檔\DVP-ES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206" y="1219200"/>
              <a:ext cx="3997994" cy="2226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6" name="Picture 6" descr="E:\e-learning\PLC\製作檔\DVP60EC_P_45_20090626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206" y="1295400"/>
              <a:ext cx="3960479" cy="2392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 txBox="1">
            <a:spLocks/>
          </p:cNvSpPr>
          <p:nvPr/>
        </p:nvSpPr>
        <p:spPr bwMode="auto">
          <a:xfrm>
            <a:off x="2369907" y="328613"/>
            <a:ext cx="618344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lang="en-US" altLang="zh-TW" sz="3200" b="1">
                <a:solidFill>
                  <a:srgbClr val="0070C0"/>
                </a:solidFill>
                <a:ea typeface="微軟正黑體" pitchFamily="34" charset="-120"/>
              </a:rPr>
              <a:t>DVP-EH3</a:t>
            </a:r>
            <a:r>
              <a:rPr lang="zh-TW" altLang="en-US" sz="3200" b="1">
                <a:solidFill>
                  <a:srgbClr val="0070C0"/>
                </a:solidFill>
                <a:ea typeface="微軟正黑體" pitchFamily="34" charset="-120"/>
              </a:rPr>
              <a:t>介绍</a:t>
            </a:r>
            <a:endParaRPr lang="en-US" altLang="zh-TW" sz="3200" b="1">
              <a:solidFill>
                <a:srgbClr val="0070C0"/>
              </a:solidFill>
              <a:ea typeface="微軟正黑體" pitchFamily="34" charset="-120"/>
            </a:endParaRPr>
          </a:p>
        </p:txBody>
      </p:sp>
      <p:pic>
        <p:nvPicPr>
          <p:cNvPr id="13315" name="Picture 6" descr="E:\e-learning\PLC\製作檔\EH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0" t="22260" r="18401" b="9436"/>
          <a:stretch>
            <a:fillRect/>
          </a:stretch>
        </p:blipFill>
        <p:spPr bwMode="auto">
          <a:xfrm>
            <a:off x="5696863" y="990600"/>
            <a:ext cx="2251191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52540" y="1143000"/>
            <a:ext cx="4581526" cy="1879618"/>
          </a:xfrm>
          <a:prstGeom prst="rect">
            <a:avLst/>
          </a:prstGeom>
          <a:noFill/>
          <a:ln>
            <a:noFill/>
          </a:ln>
          <a:extLst/>
        </p:spPr>
        <p:txBody>
          <a:bodyPr lIns="90000" tIns="46800" rIns="90000" bIns="46800">
            <a:spAutoFit/>
          </a:bodyPr>
          <a:lstStyle>
            <a:lvl1pPr marL="180975" indent="-180975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kumimoji="0"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高功能标准型主机</a:t>
            </a:r>
            <a:endParaRPr kumimoji="0" lang="en-US" altLang="zh-TW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DVP-E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系列最高阶主机，为因应更复杂</a:t>
            </a:r>
            <a:endParaRPr kumimoji="0" lang="en-US" altLang="zh-TW" sz="2000" b="1" dirty="0" smtClean="0">
              <a:solidFill>
                <a:srgbClr val="00B050"/>
              </a:solidFill>
              <a:latin typeface="+mj-lt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的应用，程序及数据缓存器容量加大</a:t>
            </a:r>
            <a:endParaRPr kumimoji="0" lang="en-US" altLang="zh-TW" sz="2000" b="1" dirty="0" smtClean="0">
              <a:solidFill>
                <a:srgbClr val="00B050"/>
              </a:solidFill>
              <a:latin typeface="+mj-lt"/>
              <a:ea typeface="微軟正黑體" pitchFamily="34" charset="-12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8884" y="3733800"/>
            <a:ext cx="4512642" cy="3270768"/>
          </a:xfrm>
          <a:prstGeom prst="rect">
            <a:avLst/>
          </a:prstGeom>
          <a:noFill/>
          <a:ln>
            <a:noFill/>
          </a:ln>
          <a:extLst/>
        </p:spPr>
        <p:txBody>
          <a:bodyPr lIns="90000" tIns="46800" rIns="90000" bIns="46800">
            <a:spAutoFit/>
          </a:bodyPr>
          <a:lstStyle>
            <a:lvl1pPr marL="180975" indent="-180975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solidFill>
                  <a:srgbClr val="0087DC"/>
                </a:solidFill>
                <a:latin typeface="+mj-ea"/>
                <a:ea typeface="+mj-ea"/>
              </a:rPr>
              <a:t>运动控制功能</a:t>
            </a:r>
            <a:endParaRPr kumimoji="0" lang="en-US" altLang="zh-TW" sz="1600" b="1" dirty="0" smtClean="0">
              <a:solidFill>
                <a:srgbClr val="0087DC"/>
              </a:solidFill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dirty="0" smtClean="0">
                <a:latin typeface="+mj-ea"/>
                <a:ea typeface="+mj-ea"/>
              </a:rPr>
              <a:t>          </a:t>
            </a:r>
            <a:r>
              <a:rPr kumimoji="0" lang="en-US" altLang="zh-TW" sz="1200" dirty="0" smtClean="0">
                <a:latin typeface="+mj-ea"/>
                <a:ea typeface="+mj-ea"/>
              </a:rPr>
              <a:t>‧</a:t>
            </a:r>
            <a:r>
              <a:rPr kumimoji="0" lang="zh-TW" altLang="en-US" sz="1200" dirty="0" smtClean="0">
                <a:latin typeface="+mj-ea"/>
                <a:ea typeface="+mj-ea"/>
              </a:rPr>
              <a:t> </a:t>
            </a:r>
            <a:r>
              <a:rPr kumimoji="0" lang="zh-TW" altLang="en-US" sz="1200" b="1" dirty="0" smtClean="0">
                <a:latin typeface="+mj-ea"/>
                <a:ea typeface="+mj-ea"/>
              </a:rPr>
              <a:t>高速脉波输出：</a:t>
            </a:r>
            <a:r>
              <a:rPr kumimoji="0" lang="en-US" altLang="zh-TW" sz="1200" b="1" dirty="0" smtClean="0">
                <a:latin typeface="+mj-lt"/>
                <a:ea typeface="+mj-ea"/>
              </a:rPr>
              <a:t>4</a:t>
            </a:r>
            <a:r>
              <a:rPr kumimoji="0" lang="zh-TW" altLang="en-US" sz="1200" b="1" dirty="0" smtClean="0">
                <a:latin typeface="+mj-ea"/>
                <a:ea typeface="+mj-ea"/>
              </a:rPr>
              <a:t>组</a:t>
            </a:r>
            <a:r>
              <a:rPr kumimoji="0" lang="en-US" altLang="zh-TW" sz="1200" b="1" dirty="0" smtClean="0">
                <a:latin typeface="+mj-lt"/>
                <a:ea typeface="+mj-ea"/>
              </a:rPr>
              <a:t>200kHz</a:t>
            </a:r>
            <a:r>
              <a:rPr kumimoji="0" lang="en-US" altLang="zh-TW" sz="1200" b="1" dirty="0" smtClean="0">
                <a:latin typeface="+mj-ea"/>
                <a:ea typeface="+mj-ea"/>
              </a:rPr>
              <a:t> (</a:t>
            </a:r>
            <a:r>
              <a:rPr kumimoji="0" lang="en-US" altLang="zh-TW" sz="1200" b="1" dirty="0" smtClean="0">
                <a:latin typeface="+mj-lt"/>
                <a:ea typeface="+mj-ea"/>
              </a:rPr>
              <a:t>40</a:t>
            </a:r>
            <a:r>
              <a:rPr kumimoji="0" lang="zh-TW" altLang="en-US" sz="1200" b="1" dirty="0" smtClean="0">
                <a:latin typeface="+mj-ea"/>
                <a:ea typeface="+mj-ea"/>
              </a:rPr>
              <a:t>点以上</a:t>
            </a:r>
            <a:r>
              <a:rPr kumimoji="0" lang="en-US" altLang="zh-TW" sz="1200" b="1" dirty="0" smtClean="0">
                <a:latin typeface="+mj-lt"/>
                <a:ea typeface="+mj-ea"/>
              </a:rPr>
              <a:t>T</a:t>
            </a:r>
            <a:r>
              <a:rPr kumimoji="0" lang="zh-TW" altLang="en-US" sz="1200" b="1" dirty="0" smtClean="0">
                <a:latin typeface="+mj-ea"/>
                <a:ea typeface="+mj-ea"/>
              </a:rPr>
              <a:t>机种</a:t>
            </a:r>
            <a:r>
              <a:rPr kumimoji="0" lang="en-US" altLang="zh-TW" sz="1200" b="1" dirty="0" smtClean="0">
                <a:latin typeface="+mj-ea"/>
                <a:ea typeface="+mj-ea"/>
              </a:rPr>
              <a:t>)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b="1" dirty="0" smtClean="0">
                <a:latin typeface="+mj-ea"/>
                <a:ea typeface="+mj-ea"/>
              </a:rPr>
              <a:t>          </a:t>
            </a:r>
            <a:r>
              <a:rPr kumimoji="0" lang="en-US" altLang="zh-TW" sz="1200" b="1" dirty="0" smtClean="0">
                <a:latin typeface="+mj-ea"/>
                <a:ea typeface="+mj-ea"/>
              </a:rPr>
              <a:t>‧</a:t>
            </a:r>
            <a:r>
              <a:rPr kumimoji="0" lang="zh-TW" altLang="en-US" sz="1200" b="1" dirty="0" smtClean="0">
                <a:latin typeface="+mj-ea"/>
                <a:ea typeface="+mj-ea"/>
              </a:rPr>
              <a:t> 支援</a:t>
            </a:r>
            <a:r>
              <a:rPr kumimoji="0" lang="en-US" altLang="zh-TW" sz="1200" b="1" dirty="0" smtClean="0">
                <a:latin typeface="+mj-lt"/>
                <a:ea typeface="+mj-ea"/>
              </a:rPr>
              <a:t>4</a:t>
            </a:r>
            <a:r>
              <a:rPr kumimoji="0" lang="zh-TW" altLang="en-US" sz="1200" b="1" dirty="0" smtClean="0">
                <a:latin typeface="+mj-ea"/>
                <a:ea typeface="+mj-ea"/>
              </a:rPr>
              <a:t>组</a:t>
            </a:r>
            <a:r>
              <a:rPr kumimoji="0" lang="en-US" altLang="zh-TW" sz="1200" b="1" dirty="0" smtClean="0">
                <a:latin typeface="+mj-lt"/>
                <a:ea typeface="+mj-ea"/>
              </a:rPr>
              <a:t>200kHz</a:t>
            </a:r>
            <a:r>
              <a:rPr kumimoji="0" lang="zh-TW" altLang="en-US" sz="1200" b="1" dirty="0" smtClean="0">
                <a:latin typeface="+mj-ea"/>
                <a:ea typeface="+mj-ea"/>
              </a:rPr>
              <a:t>硬件高速计数器</a:t>
            </a:r>
            <a:endParaRPr kumimoji="0" lang="en-US" altLang="zh-TW" sz="1200" b="1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b="1" dirty="0" smtClean="0">
                <a:latin typeface="+mj-ea"/>
                <a:ea typeface="+mj-ea"/>
              </a:rPr>
              <a:t>          </a:t>
            </a:r>
            <a:r>
              <a:rPr kumimoji="0" lang="en-US" altLang="zh-TW" sz="1200" b="1" dirty="0" smtClean="0">
                <a:latin typeface="+mj-ea"/>
                <a:ea typeface="+mj-ea"/>
              </a:rPr>
              <a:t>‧</a:t>
            </a:r>
            <a:r>
              <a:rPr kumimoji="0" lang="zh-TW" altLang="en-US" sz="1200" b="1" dirty="0" smtClean="0">
                <a:latin typeface="+mj-ea"/>
                <a:ea typeface="+mj-ea"/>
              </a:rPr>
              <a:t> 增加多种运动控制指令，以达到高速精准定位控制功能，</a:t>
            </a:r>
            <a:endParaRPr kumimoji="0" lang="en-US" altLang="zh-TW" sz="1200" b="1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b="1" dirty="0" smtClean="0">
                <a:latin typeface="+mj-ea"/>
                <a:ea typeface="+mj-ea"/>
              </a:rPr>
              <a:t>            有效应用在贴标机、包装机、印刷机等设备上</a:t>
            </a:r>
            <a:endParaRPr kumimoji="0" lang="en-US" altLang="zh-TW" sz="1200" b="1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b="1" dirty="0" smtClean="0">
                <a:latin typeface="+mj-ea"/>
                <a:ea typeface="+mj-ea"/>
              </a:rPr>
              <a:t>          </a:t>
            </a:r>
            <a:r>
              <a:rPr kumimoji="0" lang="en-US" altLang="zh-TW" sz="1200" b="1" dirty="0" smtClean="0">
                <a:latin typeface="+mj-ea"/>
                <a:ea typeface="+mj-ea"/>
              </a:rPr>
              <a:t>‧</a:t>
            </a:r>
            <a:r>
              <a:rPr kumimoji="0" lang="zh-TW" altLang="en-US" sz="1200" b="1" dirty="0" smtClean="0">
                <a:latin typeface="+mj-ea"/>
                <a:ea typeface="+mj-ea"/>
              </a:rPr>
              <a:t> 直线</a:t>
            </a:r>
            <a:r>
              <a:rPr kumimoji="0" lang="en-US" altLang="zh-TW" sz="1200" b="1" dirty="0" smtClean="0">
                <a:latin typeface="+mj-ea"/>
                <a:ea typeface="+mj-ea"/>
              </a:rPr>
              <a:t>/</a:t>
            </a:r>
            <a:r>
              <a:rPr kumimoji="0" lang="zh-TW" altLang="en-US" sz="1200" b="1" dirty="0" smtClean="0">
                <a:latin typeface="+mj-ea"/>
                <a:ea typeface="+mj-ea"/>
              </a:rPr>
              <a:t>圆弧补间运动控制功能</a:t>
            </a:r>
            <a:endParaRPr kumimoji="0" lang="en-US" altLang="zh-TW" sz="1200" b="1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b="1" dirty="0" smtClean="0">
                <a:latin typeface="+mj-ea"/>
                <a:ea typeface="+mj-ea"/>
              </a:rPr>
              <a:t>          </a:t>
            </a:r>
            <a:r>
              <a:rPr kumimoji="0" lang="en-US" altLang="zh-TW" sz="1200" b="1" dirty="0" smtClean="0">
                <a:latin typeface="+mj-ea"/>
                <a:ea typeface="+mj-ea"/>
              </a:rPr>
              <a:t>‧</a:t>
            </a:r>
            <a:r>
              <a:rPr kumimoji="0" lang="zh-TW" altLang="en-US" sz="1200" b="1" dirty="0" smtClean="0">
                <a:latin typeface="+mj-ea"/>
                <a:ea typeface="+mj-ea"/>
              </a:rPr>
              <a:t> 外部输入中断提升为</a:t>
            </a:r>
            <a:r>
              <a:rPr kumimoji="0" lang="en-US" altLang="zh-TW" sz="1200" b="1" dirty="0" smtClean="0">
                <a:latin typeface="+mj-lt"/>
                <a:ea typeface="+mj-ea"/>
              </a:rPr>
              <a:t>16</a:t>
            </a:r>
            <a:r>
              <a:rPr kumimoji="0" lang="zh-TW" altLang="en-US" sz="1200" b="1" dirty="0" smtClean="0">
                <a:latin typeface="+mj-ea"/>
                <a:ea typeface="+mj-ea"/>
              </a:rPr>
              <a:t>个中断输入</a:t>
            </a:r>
            <a:endParaRPr kumimoji="0" lang="en-US" altLang="zh-TW" sz="1200" b="1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zh-TW" sz="800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solidFill>
                  <a:srgbClr val="0087DC"/>
                </a:solidFill>
                <a:latin typeface="+mj-lt"/>
                <a:ea typeface="+mj-ea"/>
              </a:rPr>
              <a:t>完整的程序保护功能</a:t>
            </a:r>
            <a:endParaRPr kumimoji="0" lang="en-US" altLang="zh-TW" sz="1600" b="1" dirty="0" smtClean="0">
              <a:solidFill>
                <a:srgbClr val="0087DC"/>
              </a:solidFill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dirty="0" smtClean="0">
                <a:latin typeface="+mj-ea"/>
                <a:ea typeface="+mj-ea"/>
              </a:rPr>
              <a:t>          </a:t>
            </a:r>
            <a:r>
              <a:rPr kumimoji="0" lang="en-US" altLang="zh-TW" sz="1200" b="1" dirty="0" smtClean="0">
                <a:latin typeface="+mj-ea"/>
                <a:ea typeface="+mj-ea"/>
              </a:rPr>
              <a:t>‧</a:t>
            </a:r>
            <a:r>
              <a:rPr kumimoji="0" lang="zh-TW" altLang="en-US" sz="1200" b="1" dirty="0" smtClean="0">
                <a:latin typeface="+mj-ea"/>
                <a:ea typeface="+mj-ea"/>
              </a:rPr>
              <a:t> 程序自动备份功能，电池没电程序也不会消失</a:t>
            </a:r>
            <a:endParaRPr kumimoji="0" lang="en-US" altLang="zh-TW" sz="1200" b="1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b="1" dirty="0" smtClean="0">
                <a:latin typeface="+mj-ea"/>
                <a:ea typeface="+mj-ea"/>
              </a:rPr>
              <a:t>          </a:t>
            </a:r>
            <a:r>
              <a:rPr kumimoji="0" lang="en-US" altLang="zh-TW" sz="1200" b="1" dirty="0" smtClean="0">
                <a:latin typeface="+mj-ea"/>
                <a:ea typeface="+mj-ea"/>
              </a:rPr>
              <a:t>‧</a:t>
            </a:r>
            <a:r>
              <a:rPr kumimoji="0" lang="zh-TW" altLang="en-US" sz="1200" b="1" dirty="0" smtClean="0">
                <a:latin typeface="+mj-ea"/>
                <a:ea typeface="+mj-ea"/>
              </a:rPr>
              <a:t> 第二份备份功能，可储存第二份程序与数据</a:t>
            </a:r>
            <a:endParaRPr kumimoji="0" lang="en-US" altLang="zh-TW" sz="1200" b="1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b="1" dirty="0" smtClean="0">
                <a:latin typeface="+mj-ea"/>
                <a:ea typeface="+mj-ea"/>
              </a:rPr>
              <a:t>          </a:t>
            </a:r>
            <a:r>
              <a:rPr kumimoji="0" lang="en-US" altLang="zh-TW" sz="1200" b="1" dirty="0" smtClean="0">
                <a:latin typeface="+mj-ea"/>
                <a:ea typeface="+mj-ea"/>
              </a:rPr>
              <a:t>‧</a:t>
            </a:r>
            <a:r>
              <a:rPr kumimoji="0" lang="zh-TW" altLang="en-US" sz="1200" b="1" dirty="0" smtClean="0">
                <a:latin typeface="+mj-ea"/>
                <a:ea typeface="+mj-ea"/>
              </a:rPr>
              <a:t> 多达</a:t>
            </a:r>
            <a:r>
              <a:rPr kumimoji="0" lang="en-US" altLang="zh-TW" sz="1200" b="1" dirty="0" smtClean="0">
                <a:latin typeface="+mj-ea"/>
                <a:ea typeface="+mj-ea"/>
              </a:rPr>
              <a:t>4</a:t>
            </a:r>
            <a:r>
              <a:rPr kumimoji="0" lang="zh-TW" altLang="en-US" sz="1200" b="1" dirty="0" smtClean="0">
                <a:latin typeface="+mj-ea"/>
                <a:ea typeface="+mj-ea"/>
              </a:rPr>
              <a:t>重的</a:t>
            </a:r>
            <a:r>
              <a:rPr kumimoji="0" lang="en-US" altLang="zh-TW" sz="1200" b="1" dirty="0" smtClean="0">
                <a:latin typeface="+mj-ea"/>
                <a:ea typeface="+mj-ea"/>
              </a:rPr>
              <a:t>PLC</a:t>
            </a:r>
            <a:r>
              <a:rPr kumimoji="0" lang="zh-TW" altLang="en-US" sz="1200" b="1" dirty="0" smtClean="0">
                <a:latin typeface="+mj-ea"/>
                <a:ea typeface="+mj-ea"/>
              </a:rPr>
              <a:t>密码保护，坚定地守护使用者的知识产权</a:t>
            </a:r>
            <a:endParaRPr kumimoji="0" lang="en-US" altLang="zh-TW" sz="1200" b="1" dirty="0" smtClean="0">
              <a:latin typeface="+mj-ea"/>
              <a:ea typeface="+mj-ea"/>
            </a:endParaRPr>
          </a:p>
        </p:txBody>
      </p:sp>
      <p:pic>
        <p:nvPicPr>
          <p:cNvPr id="13318" name="Picture 7" descr="E:\e-learning\PLC\製作檔\EH3-Form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1" y="2667000"/>
            <a:ext cx="72592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4430568" y="3740150"/>
            <a:ext cx="4512642" cy="3713966"/>
          </a:xfrm>
          <a:prstGeom prst="rect">
            <a:avLst/>
          </a:prstGeom>
          <a:noFill/>
          <a:ln>
            <a:noFill/>
          </a:ln>
          <a:extLst/>
        </p:spPr>
        <p:txBody>
          <a:bodyPr lIns="90000" tIns="46800" rIns="90000" bIns="46800">
            <a:spAutoFit/>
          </a:bodyPr>
          <a:lstStyle>
            <a:lvl1pPr marL="180975" indent="-180975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solidFill>
                  <a:srgbClr val="0087DC"/>
                </a:solidFill>
                <a:latin typeface="+mj-ea"/>
                <a:ea typeface="+mj-ea"/>
              </a:rPr>
              <a:t>优异的运算能力</a:t>
            </a:r>
            <a:endParaRPr kumimoji="0" lang="en-US" altLang="zh-TW" sz="1600" b="1" dirty="0" smtClean="0">
              <a:solidFill>
                <a:srgbClr val="0087DC"/>
              </a:solidFill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b="1" dirty="0" smtClean="0">
                <a:latin typeface="+mj-ea"/>
                <a:ea typeface="+mj-ea"/>
              </a:rPr>
              <a:t>          </a:t>
            </a:r>
            <a:r>
              <a:rPr kumimoji="0" lang="en-US" altLang="zh-TW" sz="1200" b="1" dirty="0" smtClean="0">
                <a:latin typeface="+mj-ea"/>
                <a:ea typeface="+mj-ea"/>
              </a:rPr>
              <a:t>‧</a:t>
            </a:r>
            <a:r>
              <a:rPr kumimoji="0" lang="zh-TW" altLang="en-US" sz="1200" b="1" dirty="0" smtClean="0">
                <a:latin typeface="+mj-ea"/>
                <a:ea typeface="+mj-ea"/>
              </a:rPr>
              <a:t> </a:t>
            </a:r>
            <a:r>
              <a:rPr kumimoji="0" lang="en-US" altLang="zh-TW" sz="1200" b="1" dirty="0" smtClean="0">
                <a:latin typeface="+mj-lt"/>
                <a:ea typeface="+mj-ea"/>
              </a:rPr>
              <a:t>CPU + ASIC</a:t>
            </a:r>
            <a:r>
              <a:rPr kumimoji="0" lang="zh-TW" altLang="en-US" sz="1200" b="1" dirty="0" smtClean="0">
                <a:latin typeface="+mj-ea"/>
                <a:ea typeface="+mj-ea"/>
              </a:rPr>
              <a:t>双处理器，支持浮点运算，基本指令最快执行</a:t>
            </a:r>
            <a:endParaRPr kumimoji="0" lang="en-US" altLang="zh-TW" sz="1200" b="1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b="1" dirty="0" smtClean="0">
                <a:latin typeface="+mj-ea"/>
                <a:ea typeface="+mj-ea"/>
              </a:rPr>
              <a:t>           速度达</a:t>
            </a:r>
            <a:r>
              <a:rPr kumimoji="0" lang="en-US" altLang="zh-TW" sz="1200" b="1" dirty="0" smtClean="0">
                <a:latin typeface="+mj-lt"/>
                <a:ea typeface="+mj-ea"/>
              </a:rPr>
              <a:t>0.24</a:t>
            </a:r>
            <a:r>
              <a:rPr lang="el-GR" altLang="zh-TW" sz="1200" b="1" dirty="0" smtClean="0">
                <a:latin typeface="+mj-lt"/>
              </a:rPr>
              <a:t> μ</a:t>
            </a:r>
            <a:r>
              <a:rPr kumimoji="0" lang="en-US" altLang="zh-TW" sz="1200" b="1" dirty="0" smtClean="0">
                <a:latin typeface="+mj-lt"/>
                <a:ea typeface="+mj-ea"/>
              </a:rPr>
              <a:t>s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zh-TW" sz="800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solidFill>
                  <a:srgbClr val="0087DC"/>
                </a:solidFill>
                <a:latin typeface="+mj-lt"/>
                <a:ea typeface="+mj-ea"/>
              </a:rPr>
              <a:t>弹性的特殊扩充模块与功能卡</a:t>
            </a:r>
            <a:endParaRPr kumimoji="0" lang="en-US" altLang="zh-TW" sz="1600" b="1" dirty="0" smtClean="0">
              <a:solidFill>
                <a:srgbClr val="0087DC"/>
              </a:solidFill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dirty="0" smtClean="0">
                <a:latin typeface="+mj-ea"/>
                <a:ea typeface="+mj-ea"/>
              </a:rPr>
              <a:t>          </a:t>
            </a:r>
            <a:r>
              <a:rPr kumimoji="0" lang="en-US" altLang="zh-TW" sz="1200" dirty="0" smtClean="0">
                <a:latin typeface="+mj-ea"/>
                <a:ea typeface="+mj-ea"/>
              </a:rPr>
              <a:t>‧</a:t>
            </a:r>
            <a:r>
              <a:rPr kumimoji="0" lang="zh-TW" altLang="en-US" sz="1200" dirty="0" smtClean="0">
                <a:latin typeface="+mj-ea"/>
                <a:ea typeface="+mj-ea"/>
              </a:rPr>
              <a:t> </a:t>
            </a:r>
            <a:r>
              <a:rPr kumimoji="0" lang="zh-TW" altLang="en-US" sz="1200" b="1" dirty="0" smtClean="0">
                <a:latin typeface="+mj-ea"/>
                <a:ea typeface="+mj-ea"/>
              </a:rPr>
              <a:t>多样化的特殊扩充模块与功能卡，包含模拟输出 </a:t>
            </a:r>
            <a:r>
              <a:rPr kumimoji="0" lang="en-US" altLang="zh-TW" sz="1200" b="1" dirty="0" smtClean="0">
                <a:latin typeface="+mj-ea"/>
                <a:ea typeface="+mj-ea"/>
              </a:rPr>
              <a:t>/ </a:t>
            </a:r>
            <a:r>
              <a:rPr kumimoji="0" lang="zh-TW" altLang="en-US" sz="1200" b="1" dirty="0" smtClean="0">
                <a:latin typeface="+mj-ea"/>
                <a:ea typeface="+mj-ea"/>
              </a:rPr>
              <a:t>输入、</a:t>
            </a:r>
            <a:endParaRPr kumimoji="0" lang="en-US" altLang="zh-TW" sz="1200" b="1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b="1" dirty="0" smtClean="0">
                <a:latin typeface="+mj-ea"/>
                <a:ea typeface="+mj-ea"/>
              </a:rPr>
              <a:t>           温度量测、额外的单轴运动控制与高速计数功能，可另增</a:t>
            </a:r>
            <a:endParaRPr kumimoji="0" lang="en-US" altLang="zh-TW" sz="1200" b="1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b="1" dirty="0" smtClean="0">
                <a:latin typeface="+mj-ea"/>
                <a:ea typeface="+mj-ea"/>
              </a:rPr>
              <a:t>           第</a:t>
            </a:r>
            <a:r>
              <a:rPr kumimoji="0" lang="en-US" altLang="zh-TW" sz="1200" b="1" dirty="0" smtClean="0">
                <a:latin typeface="+mj-ea"/>
                <a:ea typeface="+mj-ea"/>
              </a:rPr>
              <a:t>3</a:t>
            </a:r>
            <a:r>
              <a:rPr kumimoji="0" lang="zh-TW" altLang="en-US" sz="1200" b="1" dirty="0" smtClean="0">
                <a:latin typeface="+mj-ea"/>
                <a:ea typeface="+mj-ea"/>
              </a:rPr>
              <a:t>个串联通讯端口或以太网通讯卡等</a:t>
            </a:r>
            <a:endParaRPr kumimoji="0" lang="en-US" altLang="zh-TW" sz="1200" b="1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zh-TW" sz="800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zh-TW" sz="1600" b="1" dirty="0" smtClean="0">
                <a:solidFill>
                  <a:srgbClr val="0087DC"/>
                </a:solidFill>
                <a:latin typeface="+mj-lt"/>
                <a:ea typeface="+mj-ea"/>
              </a:rPr>
              <a:t>PLC</a:t>
            </a:r>
            <a:r>
              <a:rPr kumimoji="0" lang="zh-TW" altLang="en-US" sz="1600" b="1" dirty="0" smtClean="0">
                <a:solidFill>
                  <a:srgbClr val="0087DC"/>
                </a:solidFill>
                <a:latin typeface="+mj-ea"/>
                <a:ea typeface="+mj-ea"/>
              </a:rPr>
              <a:t>简易连网功能</a:t>
            </a:r>
            <a:endParaRPr kumimoji="0" lang="en-US" altLang="zh-TW" sz="1600" b="1" dirty="0" smtClean="0">
              <a:solidFill>
                <a:srgbClr val="0087DC"/>
              </a:solidFill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dirty="0" smtClean="0">
                <a:latin typeface="+mj-ea"/>
                <a:ea typeface="+mj-ea"/>
              </a:rPr>
              <a:t>          </a:t>
            </a:r>
            <a:r>
              <a:rPr kumimoji="0" lang="en-US" altLang="zh-TW" sz="1200" dirty="0" smtClean="0">
                <a:latin typeface="+mj-ea"/>
                <a:ea typeface="+mj-ea"/>
              </a:rPr>
              <a:t>‧</a:t>
            </a:r>
            <a:r>
              <a:rPr kumimoji="0" lang="zh-TW" altLang="en-US" sz="1200" dirty="0" smtClean="0">
                <a:latin typeface="+mj-ea"/>
                <a:ea typeface="+mj-ea"/>
              </a:rPr>
              <a:t> </a:t>
            </a:r>
            <a:r>
              <a:rPr kumimoji="0" lang="zh-TW" altLang="en-US" sz="1200" b="1" dirty="0" smtClean="0">
                <a:latin typeface="+mj-ea"/>
                <a:ea typeface="+mj-ea"/>
              </a:rPr>
              <a:t>只要启动</a:t>
            </a:r>
            <a:r>
              <a:rPr kumimoji="0" lang="en-US" altLang="zh-TW" sz="1200" b="1" dirty="0" smtClean="0">
                <a:latin typeface="+mj-lt"/>
                <a:ea typeface="+mj-ea"/>
              </a:rPr>
              <a:t>PLC-Link</a:t>
            </a:r>
            <a:r>
              <a:rPr kumimoji="0" lang="zh-TW" altLang="en-US" sz="1200" b="1" dirty="0" smtClean="0">
                <a:latin typeface="+mj-ea"/>
                <a:ea typeface="+mj-ea"/>
              </a:rPr>
              <a:t>功能，无需额外的通讯扩充模块，即可</a:t>
            </a:r>
            <a:endParaRPr kumimoji="0" lang="en-US" altLang="zh-TW" sz="1200" b="1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b="1" dirty="0" smtClean="0">
                <a:latin typeface="+mj-ea"/>
                <a:ea typeface="+mj-ea"/>
              </a:rPr>
              <a:t>           架构最高</a:t>
            </a:r>
            <a:r>
              <a:rPr kumimoji="0" lang="en-US" altLang="zh-TW" sz="1200" b="1" dirty="0" smtClean="0">
                <a:latin typeface="+mj-lt"/>
                <a:ea typeface="+mj-ea"/>
              </a:rPr>
              <a:t>32</a:t>
            </a:r>
            <a:r>
              <a:rPr kumimoji="0" lang="zh-TW" altLang="en-US" sz="1200" b="1" dirty="0" smtClean="0">
                <a:latin typeface="+mj-ea"/>
                <a:ea typeface="+mj-ea"/>
              </a:rPr>
              <a:t>台的联机网络</a:t>
            </a:r>
            <a:endParaRPr kumimoji="0" lang="en-US" altLang="zh-TW" sz="1200" b="1" dirty="0" smtClean="0">
              <a:latin typeface="+mj-ea"/>
              <a:ea typeface="+mj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8" t="9346"/>
          <a:stretch>
            <a:fillRect/>
          </a:stretch>
        </p:blipFill>
        <p:spPr bwMode="auto">
          <a:xfrm>
            <a:off x="5978262" y="935038"/>
            <a:ext cx="1899443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 txBox="1">
            <a:spLocks/>
          </p:cNvSpPr>
          <p:nvPr/>
        </p:nvSpPr>
        <p:spPr bwMode="auto">
          <a:xfrm>
            <a:off x="2369907" y="328613"/>
            <a:ext cx="618344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lang="en-US" altLang="zh-TW" sz="3200" b="1">
                <a:solidFill>
                  <a:srgbClr val="0070C0"/>
                </a:solidFill>
                <a:ea typeface="微軟正黑體" pitchFamily="34" charset="-120"/>
              </a:rPr>
              <a:t>DVP-SV2</a:t>
            </a:r>
            <a:r>
              <a:rPr lang="zh-TW" altLang="en-US" sz="3200" b="1">
                <a:solidFill>
                  <a:srgbClr val="0070C0"/>
                </a:solidFill>
                <a:ea typeface="微軟正黑體" pitchFamily="34" charset="-120"/>
              </a:rPr>
              <a:t>介绍</a:t>
            </a:r>
            <a:endParaRPr lang="en-US" altLang="zh-TW" sz="3200" b="1">
              <a:solidFill>
                <a:srgbClr val="0070C0"/>
              </a:solidFill>
              <a:ea typeface="微軟正黑體" pitchFamily="34" charset="-12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52540" y="1143000"/>
            <a:ext cx="4581526" cy="1571842"/>
          </a:xfrm>
          <a:prstGeom prst="rect">
            <a:avLst/>
          </a:prstGeom>
          <a:noFill/>
          <a:ln>
            <a:noFill/>
          </a:ln>
          <a:extLst/>
        </p:spPr>
        <p:txBody>
          <a:bodyPr lIns="90000" tIns="46800" rIns="90000" bIns="46800">
            <a:spAutoFit/>
          </a:bodyPr>
          <a:lstStyle>
            <a:lvl1pPr marL="180975" indent="-180975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kumimoji="0"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高功能薄型主机</a:t>
            </a:r>
            <a:endParaRPr kumimoji="0" lang="en-US" altLang="zh-TW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DVP-S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系列最高阶主机，为因应更复</a:t>
            </a:r>
            <a:endParaRPr kumimoji="0" lang="en-US" altLang="zh-TW" sz="2000" b="1" dirty="0" smtClean="0">
              <a:solidFill>
                <a:srgbClr val="00B050"/>
              </a:solidFill>
              <a:latin typeface="+mj-lt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杂的应用，程序及数据缓存器容量加大</a:t>
            </a:r>
            <a:endParaRPr kumimoji="0" lang="en-US" altLang="zh-TW" sz="2000" b="1" dirty="0" smtClean="0">
              <a:solidFill>
                <a:srgbClr val="00B050"/>
              </a:solidFill>
              <a:latin typeface="+mj-lt"/>
              <a:ea typeface="微軟正黑體" pitchFamily="34" charset="-120"/>
            </a:endParaRPr>
          </a:p>
        </p:txBody>
      </p:sp>
      <p:pic>
        <p:nvPicPr>
          <p:cNvPr id="14341" name="Picture 6" descr="E:\e-learning\PLC\製作檔\SV2-Form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81" y="2590800"/>
            <a:ext cx="7386722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-71815" y="3733800"/>
            <a:ext cx="4713433" cy="3123035"/>
          </a:xfrm>
          <a:prstGeom prst="rect">
            <a:avLst/>
          </a:prstGeom>
          <a:noFill/>
          <a:ln>
            <a:noFill/>
          </a:ln>
          <a:extLst/>
        </p:spPr>
        <p:txBody>
          <a:bodyPr lIns="90000" tIns="46800" rIns="90000" bIns="46800">
            <a:spAutoFit/>
          </a:bodyPr>
          <a:lstStyle>
            <a:lvl1pPr marL="180975" indent="-180975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solidFill>
                  <a:srgbClr val="0087DC"/>
                </a:solidFill>
                <a:latin typeface="+mj-ea"/>
                <a:ea typeface="+mj-ea"/>
              </a:rPr>
              <a:t>运动控制功能</a:t>
            </a:r>
            <a:endParaRPr kumimoji="0" lang="en-US" altLang="zh-TW" sz="1600" b="1" dirty="0" smtClean="0">
              <a:solidFill>
                <a:srgbClr val="0087DC"/>
              </a:solidFill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dirty="0" smtClean="0">
                <a:latin typeface="+mj-ea"/>
                <a:ea typeface="+mj-ea"/>
              </a:rPr>
              <a:t>          </a:t>
            </a:r>
            <a:r>
              <a:rPr kumimoji="0" lang="en-US" altLang="zh-TW" sz="1200" dirty="0" smtClean="0">
                <a:latin typeface="+mj-ea"/>
                <a:ea typeface="+mj-ea"/>
              </a:rPr>
              <a:t>‧</a:t>
            </a:r>
            <a:r>
              <a:rPr kumimoji="0" lang="zh-TW" altLang="en-US" sz="1200" dirty="0" smtClean="0">
                <a:latin typeface="+mj-ea"/>
                <a:ea typeface="+mj-ea"/>
              </a:rPr>
              <a:t> </a:t>
            </a:r>
            <a:r>
              <a:rPr kumimoji="0" lang="zh-TW" altLang="en-US" sz="1200" b="1" dirty="0" smtClean="0">
                <a:latin typeface="+mj-ea"/>
                <a:ea typeface="+mj-ea"/>
              </a:rPr>
              <a:t>高速脉波输出：</a:t>
            </a:r>
            <a:r>
              <a:rPr kumimoji="0" lang="en-US" altLang="zh-TW" sz="1200" b="1" dirty="0" smtClean="0">
                <a:latin typeface="+mj-lt"/>
                <a:ea typeface="+mj-ea"/>
              </a:rPr>
              <a:t>4</a:t>
            </a:r>
            <a:r>
              <a:rPr kumimoji="0" lang="zh-TW" altLang="en-US" sz="1200" b="1" dirty="0" smtClean="0">
                <a:latin typeface="+mj-ea"/>
                <a:ea typeface="+mj-ea"/>
              </a:rPr>
              <a:t>组</a:t>
            </a:r>
            <a:r>
              <a:rPr kumimoji="0" lang="en-US" altLang="zh-TW" sz="1200" b="1" dirty="0" smtClean="0">
                <a:latin typeface="+mj-lt"/>
                <a:ea typeface="+mj-ea"/>
              </a:rPr>
              <a:t>200kHz</a:t>
            </a:r>
            <a:endParaRPr kumimoji="0" lang="en-US" altLang="zh-TW" sz="1200" b="1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b="1" dirty="0" smtClean="0">
                <a:latin typeface="+mj-ea"/>
                <a:ea typeface="+mj-ea"/>
              </a:rPr>
              <a:t>          </a:t>
            </a:r>
            <a:r>
              <a:rPr kumimoji="0" lang="en-US" altLang="zh-TW" sz="1200" b="1" dirty="0" smtClean="0">
                <a:latin typeface="+mj-ea"/>
                <a:ea typeface="+mj-ea"/>
              </a:rPr>
              <a:t>‧</a:t>
            </a:r>
            <a:r>
              <a:rPr kumimoji="0" lang="zh-TW" altLang="en-US" sz="1200" b="1" dirty="0" smtClean="0">
                <a:latin typeface="+mj-ea"/>
                <a:ea typeface="+mj-ea"/>
              </a:rPr>
              <a:t> 支援</a:t>
            </a:r>
            <a:r>
              <a:rPr kumimoji="0" lang="en-US" altLang="zh-TW" sz="1200" b="1" dirty="0" smtClean="0">
                <a:latin typeface="+mj-lt"/>
                <a:ea typeface="+mj-ea"/>
              </a:rPr>
              <a:t>2</a:t>
            </a:r>
            <a:r>
              <a:rPr kumimoji="0" lang="zh-TW" altLang="en-US" sz="1200" b="1" dirty="0" smtClean="0">
                <a:latin typeface="+mj-ea"/>
                <a:ea typeface="+mj-ea"/>
              </a:rPr>
              <a:t>组</a:t>
            </a:r>
            <a:r>
              <a:rPr kumimoji="0" lang="en-US" altLang="zh-TW" sz="1200" b="1" dirty="0" smtClean="0">
                <a:latin typeface="+mj-lt"/>
                <a:ea typeface="+mj-ea"/>
              </a:rPr>
              <a:t>200kHz</a:t>
            </a:r>
            <a:r>
              <a:rPr kumimoji="0" lang="zh-TW" altLang="en-US" sz="1200" b="1" dirty="0" smtClean="0">
                <a:latin typeface="+mj-ea"/>
                <a:ea typeface="+mj-ea"/>
              </a:rPr>
              <a:t>硬件高速计数器与</a:t>
            </a:r>
            <a:r>
              <a:rPr kumimoji="0" lang="en-US" altLang="zh-TW" sz="1200" b="1" dirty="0" smtClean="0"/>
              <a:t>2</a:t>
            </a:r>
            <a:r>
              <a:rPr kumimoji="0" lang="zh-TW" altLang="en-US" sz="1200" b="1" dirty="0" smtClean="0">
                <a:latin typeface="微軟正黑體" pitchFamily="34" charset="-120"/>
                <a:ea typeface="微軟正黑體" pitchFamily="34" charset="-120"/>
              </a:rPr>
              <a:t>组</a:t>
            </a:r>
            <a:r>
              <a:rPr kumimoji="0" lang="en-US" altLang="zh-TW" sz="1200" b="1" dirty="0" smtClean="0"/>
              <a:t>20kHz</a:t>
            </a:r>
            <a:r>
              <a:rPr kumimoji="0" lang="zh-TW" altLang="en-US" sz="1200" b="1" dirty="0" smtClean="0">
                <a:latin typeface="微軟正黑體" pitchFamily="34" charset="-120"/>
                <a:ea typeface="微軟正黑體" pitchFamily="34" charset="-120"/>
              </a:rPr>
              <a:t>硬件高速计数器</a:t>
            </a:r>
            <a:endParaRPr kumimoji="0" lang="en-US" altLang="zh-TW" sz="12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b="1" dirty="0" smtClean="0">
                <a:latin typeface="+mj-ea"/>
                <a:ea typeface="+mj-ea"/>
              </a:rPr>
              <a:t>          </a:t>
            </a:r>
            <a:r>
              <a:rPr kumimoji="0" lang="en-US" altLang="zh-TW" sz="1200" b="1" dirty="0" smtClean="0">
                <a:latin typeface="+mj-ea"/>
                <a:ea typeface="+mj-ea"/>
              </a:rPr>
              <a:t>‧</a:t>
            </a:r>
            <a:r>
              <a:rPr kumimoji="0" lang="zh-TW" altLang="en-US" sz="1200" b="1" dirty="0" smtClean="0">
                <a:latin typeface="+mj-ea"/>
                <a:ea typeface="+mj-ea"/>
              </a:rPr>
              <a:t> 增加多种运动控制指令，以达到高速精准定位控制功能，</a:t>
            </a:r>
            <a:endParaRPr kumimoji="0" lang="en-US" altLang="zh-TW" sz="1200" b="1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b="1" dirty="0" smtClean="0">
                <a:latin typeface="+mj-ea"/>
                <a:ea typeface="+mj-ea"/>
              </a:rPr>
              <a:t>            有效应用在贴标机、包装机、印刷机等设备上</a:t>
            </a:r>
            <a:endParaRPr kumimoji="0" lang="en-US" altLang="zh-TW" sz="1200" b="1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b="1" dirty="0" smtClean="0">
                <a:latin typeface="+mj-ea"/>
                <a:ea typeface="+mj-ea"/>
              </a:rPr>
              <a:t>          </a:t>
            </a:r>
            <a:r>
              <a:rPr kumimoji="0" lang="en-US" altLang="zh-TW" sz="1200" b="1" dirty="0" smtClean="0">
                <a:latin typeface="+mj-ea"/>
                <a:ea typeface="+mj-ea"/>
              </a:rPr>
              <a:t>‧</a:t>
            </a:r>
            <a:r>
              <a:rPr kumimoji="0" lang="zh-TW" altLang="en-US" sz="1200" b="1" dirty="0" smtClean="0">
                <a:latin typeface="+mj-ea"/>
                <a:ea typeface="+mj-ea"/>
              </a:rPr>
              <a:t> 直线</a:t>
            </a:r>
            <a:r>
              <a:rPr kumimoji="0" lang="en-US" altLang="zh-TW" sz="1200" b="1" dirty="0" smtClean="0">
                <a:latin typeface="+mj-ea"/>
                <a:ea typeface="+mj-ea"/>
              </a:rPr>
              <a:t>/</a:t>
            </a:r>
            <a:r>
              <a:rPr kumimoji="0" lang="zh-TW" altLang="en-US" sz="1200" b="1" dirty="0" smtClean="0">
                <a:latin typeface="+mj-ea"/>
                <a:ea typeface="+mj-ea"/>
              </a:rPr>
              <a:t>圆弧补间运动控制功能</a:t>
            </a:r>
            <a:endParaRPr kumimoji="0" lang="en-US" altLang="zh-TW" sz="1200" b="1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b="1" dirty="0" smtClean="0">
                <a:latin typeface="+mj-ea"/>
                <a:ea typeface="+mj-ea"/>
              </a:rPr>
              <a:t>          </a:t>
            </a:r>
            <a:r>
              <a:rPr kumimoji="0" lang="en-US" altLang="zh-TW" sz="1200" b="1" dirty="0" smtClean="0">
                <a:latin typeface="+mj-ea"/>
                <a:ea typeface="+mj-ea"/>
              </a:rPr>
              <a:t>‧</a:t>
            </a:r>
            <a:r>
              <a:rPr kumimoji="0" lang="zh-TW" altLang="en-US" sz="1200" b="1" dirty="0" smtClean="0">
                <a:latin typeface="+mj-ea"/>
                <a:ea typeface="+mj-ea"/>
              </a:rPr>
              <a:t> 外部输入中断提升为</a:t>
            </a:r>
            <a:r>
              <a:rPr kumimoji="0" lang="en-US" altLang="zh-TW" sz="1200" b="1" dirty="0" smtClean="0">
                <a:latin typeface="+mj-lt"/>
                <a:ea typeface="+mj-ea"/>
              </a:rPr>
              <a:t>16</a:t>
            </a:r>
            <a:r>
              <a:rPr kumimoji="0" lang="zh-TW" altLang="en-US" sz="1200" b="1" dirty="0" smtClean="0">
                <a:latin typeface="+mj-ea"/>
                <a:ea typeface="+mj-ea"/>
              </a:rPr>
              <a:t>个中断输入</a:t>
            </a:r>
            <a:endParaRPr kumimoji="0" lang="en-US" altLang="zh-TW" sz="1200" b="1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zh-TW" sz="800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solidFill>
                  <a:srgbClr val="0087DC"/>
                </a:solidFill>
                <a:latin typeface="+mj-lt"/>
                <a:ea typeface="+mj-ea"/>
              </a:rPr>
              <a:t>支援</a:t>
            </a:r>
            <a:r>
              <a:rPr kumimoji="0" lang="en-US" altLang="zh-TW" sz="1600" b="1" dirty="0" smtClean="0">
                <a:solidFill>
                  <a:srgbClr val="0087DC"/>
                </a:solidFill>
                <a:latin typeface="+mj-lt"/>
                <a:ea typeface="+mj-ea"/>
              </a:rPr>
              <a:t>DVP-S</a:t>
            </a:r>
            <a:r>
              <a:rPr kumimoji="0" lang="zh-TW" altLang="en-US" sz="1600" b="1" dirty="0" smtClean="0">
                <a:solidFill>
                  <a:srgbClr val="0087DC"/>
                </a:solidFill>
                <a:latin typeface="+mj-lt"/>
                <a:ea typeface="+mj-ea"/>
              </a:rPr>
              <a:t>系列左侧及右侧模块，新增</a:t>
            </a:r>
            <a:r>
              <a:rPr kumimoji="0" lang="en-US" altLang="zh-TW" sz="1600" b="1" dirty="0" smtClean="0">
                <a:solidFill>
                  <a:srgbClr val="0087DC"/>
                </a:solidFill>
                <a:latin typeface="+mj-lt"/>
                <a:ea typeface="+mj-ea"/>
              </a:rPr>
              <a:t>Ethernet</a:t>
            </a:r>
            <a:r>
              <a:rPr kumimoji="0" lang="zh-TW" altLang="en-US" sz="1600" b="1" dirty="0" smtClean="0">
                <a:solidFill>
                  <a:srgbClr val="0087DC"/>
                </a:solidFill>
                <a:latin typeface="+mj-lt"/>
                <a:ea typeface="+mj-ea"/>
              </a:rPr>
              <a:t>专用通讯指令</a:t>
            </a:r>
            <a:r>
              <a:rPr kumimoji="0" lang="en-US" altLang="zh-TW" sz="1600" b="1" dirty="0" smtClean="0">
                <a:solidFill>
                  <a:srgbClr val="0087DC"/>
                </a:solidFill>
                <a:latin typeface="+mj-lt"/>
                <a:ea typeface="+mj-ea"/>
              </a:rPr>
              <a:t>ETHRW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dirty="0" smtClean="0">
                <a:latin typeface="+mj-ea"/>
                <a:ea typeface="+mj-ea"/>
              </a:rPr>
              <a:t>         </a:t>
            </a:r>
            <a:endParaRPr kumimoji="0" lang="en-US" altLang="zh-TW" sz="1200" dirty="0" smtClean="0">
              <a:latin typeface="+mj-ea"/>
              <a:ea typeface="+mj-ea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360218" y="3733801"/>
            <a:ext cx="4713432" cy="3418501"/>
          </a:xfrm>
          <a:prstGeom prst="rect">
            <a:avLst/>
          </a:prstGeom>
          <a:noFill/>
          <a:ln>
            <a:noFill/>
          </a:ln>
          <a:extLst/>
        </p:spPr>
        <p:txBody>
          <a:bodyPr lIns="90000" tIns="46800" rIns="90000" bIns="46800">
            <a:spAutoFit/>
          </a:bodyPr>
          <a:lstStyle>
            <a:lvl1pPr marL="180975" indent="-180975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solidFill>
                  <a:srgbClr val="0087DC"/>
                </a:solidFill>
                <a:latin typeface="+mj-ea"/>
                <a:ea typeface="+mj-ea"/>
              </a:rPr>
              <a:t>完整的程序保护功能</a:t>
            </a:r>
            <a:endParaRPr kumimoji="0" lang="en-US" altLang="zh-TW" sz="1600" b="1" dirty="0" smtClean="0">
              <a:solidFill>
                <a:srgbClr val="0087DC"/>
              </a:solidFill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b="1" dirty="0" smtClean="0">
                <a:latin typeface="+mj-ea"/>
                <a:ea typeface="+mj-ea"/>
              </a:rPr>
              <a:t>          </a:t>
            </a:r>
            <a:r>
              <a:rPr kumimoji="0" lang="en-US" altLang="zh-TW" sz="1200" b="1" dirty="0" smtClean="0">
                <a:latin typeface="+mj-ea"/>
                <a:ea typeface="+mj-ea"/>
              </a:rPr>
              <a:t>‧</a:t>
            </a:r>
            <a:r>
              <a:rPr kumimoji="0" lang="zh-TW" altLang="en-US" sz="1200" b="1" dirty="0" smtClean="0">
                <a:latin typeface="+mj-ea"/>
                <a:ea typeface="+mj-ea"/>
              </a:rPr>
              <a:t> 程序自动备份功能，电池没电程序也不会消失</a:t>
            </a:r>
            <a:endParaRPr kumimoji="0" lang="en-US" altLang="zh-TW" sz="1200" b="1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b="1" dirty="0" smtClean="0">
                <a:latin typeface="+mj-ea"/>
                <a:ea typeface="+mj-ea"/>
              </a:rPr>
              <a:t>          </a:t>
            </a:r>
            <a:r>
              <a:rPr kumimoji="0" lang="en-US" altLang="zh-TW" sz="1200" b="1" dirty="0" smtClean="0">
                <a:latin typeface="+mj-ea"/>
                <a:ea typeface="+mj-ea"/>
              </a:rPr>
              <a:t>‧</a:t>
            </a:r>
            <a:r>
              <a:rPr kumimoji="0" lang="zh-TW" altLang="en-US" sz="1200" b="1" dirty="0" smtClean="0">
                <a:latin typeface="+mj-ea"/>
                <a:ea typeface="+mj-ea"/>
              </a:rPr>
              <a:t> </a:t>
            </a:r>
            <a:r>
              <a:rPr kumimoji="0" lang="zh-TW" altLang="en-US" sz="1200" b="1" dirty="0" smtClean="0">
                <a:latin typeface="+mj-lt"/>
                <a:ea typeface="+mj-ea"/>
              </a:rPr>
              <a:t>第二份备份功能，可储存第二份程序与数据</a:t>
            </a:r>
            <a:endParaRPr kumimoji="0" lang="en-US" altLang="zh-TW" sz="12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b="1" dirty="0" smtClean="0">
                <a:latin typeface="+mj-ea"/>
                <a:ea typeface="+mj-ea"/>
              </a:rPr>
              <a:t>          </a:t>
            </a:r>
            <a:r>
              <a:rPr kumimoji="0" lang="en-US" altLang="zh-TW" sz="1200" b="1" dirty="0" smtClean="0">
                <a:latin typeface="+mj-ea"/>
                <a:ea typeface="+mj-ea"/>
              </a:rPr>
              <a:t>‧</a:t>
            </a:r>
            <a:r>
              <a:rPr kumimoji="0" lang="zh-TW" altLang="en-US" sz="1200" b="1" dirty="0" smtClean="0">
                <a:latin typeface="+mj-ea"/>
                <a:ea typeface="+mj-ea"/>
              </a:rPr>
              <a:t> 多达</a:t>
            </a:r>
            <a:r>
              <a:rPr kumimoji="0" lang="en-US" altLang="zh-TW" sz="1200" b="1" dirty="0" smtClean="0">
                <a:latin typeface="+mj-lt"/>
                <a:ea typeface="+mj-ea"/>
              </a:rPr>
              <a:t>4</a:t>
            </a:r>
            <a:r>
              <a:rPr kumimoji="0" lang="zh-TW" altLang="en-US" sz="1200" b="1" dirty="0" smtClean="0">
                <a:latin typeface="+mj-ea"/>
                <a:ea typeface="+mj-ea"/>
              </a:rPr>
              <a:t>重的</a:t>
            </a:r>
            <a:r>
              <a:rPr kumimoji="0" lang="en-US" altLang="zh-TW" sz="1200" b="1" dirty="0" smtClean="0">
                <a:latin typeface="+mj-lt"/>
                <a:ea typeface="+mj-ea"/>
              </a:rPr>
              <a:t>PLC</a:t>
            </a:r>
            <a:r>
              <a:rPr kumimoji="0" lang="zh-TW" altLang="en-US" sz="1200" b="1" dirty="0" smtClean="0">
                <a:latin typeface="+mj-ea"/>
                <a:ea typeface="+mj-ea"/>
              </a:rPr>
              <a:t>密码保护，坚定地守护使用者的知识产权</a:t>
            </a:r>
            <a:endParaRPr kumimoji="0" lang="en-US" altLang="zh-TW" sz="1200" b="1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zh-TW" sz="800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solidFill>
                  <a:srgbClr val="0087DC"/>
                </a:solidFill>
                <a:latin typeface="+mj-lt"/>
                <a:ea typeface="+mj-ea"/>
              </a:rPr>
              <a:t>优异的运算能力</a:t>
            </a:r>
            <a:endParaRPr kumimoji="0" lang="en-US" altLang="zh-TW" sz="1600" b="1" dirty="0" smtClean="0">
              <a:solidFill>
                <a:srgbClr val="0087DC"/>
              </a:solidFill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dirty="0" smtClean="0">
                <a:latin typeface="+mj-ea"/>
                <a:ea typeface="+mj-ea"/>
              </a:rPr>
              <a:t>          </a:t>
            </a:r>
            <a:r>
              <a:rPr kumimoji="0" lang="en-US" altLang="zh-TW" sz="1200" dirty="0" smtClean="0">
                <a:latin typeface="+mj-ea"/>
                <a:ea typeface="+mj-ea"/>
              </a:rPr>
              <a:t>‧</a:t>
            </a:r>
            <a:r>
              <a:rPr kumimoji="0" lang="zh-TW" altLang="en-US" sz="1200" dirty="0" smtClean="0">
                <a:latin typeface="+mj-ea"/>
                <a:ea typeface="+mj-ea"/>
              </a:rPr>
              <a:t> </a:t>
            </a:r>
            <a:r>
              <a:rPr kumimoji="0" lang="en-US" altLang="zh-TW" sz="1200" b="1" dirty="0" smtClean="0">
                <a:latin typeface="+mj-ea"/>
                <a:ea typeface="+mj-ea"/>
              </a:rPr>
              <a:t>32</a:t>
            </a:r>
            <a:r>
              <a:rPr kumimoji="0" lang="zh-TW" altLang="en-US" sz="1200" b="1" dirty="0" smtClean="0">
                <a:latin typeface="+mj-ea"/>
                <a:ea typeface="+mj-ea"/>
              </a:rPr>
              <a:t>位</a:t>
            </a:r>
            <a:r>
              <a:rPr kumimoji="0" lang="en-US" altLang="zh-TW" sz="1200" b="1" dirty="0" smtClean="0">
                <a:latin typeface="+mj-ea"/>
                <a:ea typeface="+mj-ea"/>
              </a:rPr>
              <a:t>CPU + ASIC</a:t>
            </a:r>
            <a:r>
              <a:rPr kumimoji="0" lang="zh-TW" altLang="en-US" sz="1200" b="1" dirty="0" smtClean="0">
                <a:latin typeface="+mj-ea"/>
                <a:ea typeface="+mj-ea"/>
              </a:rPr>
              <a:t>双处理器，支持浮点运算，基本指令最快执行速度达</a:t>
            </a:r>
            <a:r>
              <a:rPr kumimoji="0" lang="en-US" altLang="zh-TW" sz="1200" b="1" dirty="0" smtClean="0">
                <a:latin typeface="+mj-ea"/>
                <a:ea typeface="+mj-ea"/>
              </a:rPr>
              <a:t>0.24</a:t>
            </a:r>
            <a:r>
              <a:rPr lang="el-GR" altLang="zh-TW" sz="1200" b="1" dirty="0" smtClean="0"/>
              <a:t> μ</a:t>
            </a:r>
            <a:r>
              <a:rPr kumimoji="0" lang="en-US" altLang="zh-TW" sz="1200" b="1" dirty="0" smtClean="0">
                <a:latin typeface="+mj-ea"/>
                <a:ea typeface="+mj-ea"/>
              </a:rPr>
              <a:t>s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zh-TW" sz="1200" dirty="0" smtClean="0"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zh-TW" sz="1200" b="1" dirty="0" smtClean="0">
                <a:solidFill>
                  <a:srgbClr val="FF0000"/>
                </a:solidFill>
                <a:latin typeface="+mj-ea"/>
                <a:ea typeface="+mj-ea"/>
              </a:rPr>
              <a:t>NEW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zh-TW" sz="1600" b="1" dirty="0" smtClean="0">
                <a:solidFill>
                  <a:srgbClr val="0087DC"/>
                </a:solidFill>
              </a:rPr>
              <a:t>24SV2</a:t>
            </a:r>
            <a:r>
              <a:rPr kumimoji="0" lang="zh-TW" altLang="en-US" sz="1600" b="1" dirty="0" smtClean="0">
                <a:solidFill>
                  <a:srgbClr val="0087DC"/>
                </a:solidFill>
                <a:latin typeface="微軟正黑體" pitchFamily="34" charset="-120"/>
                <a:ea typeface="微軟正黑體" pitchFamily="34" charset="-120"/>
              </a:rPr>
              <a:t>主机：</a:t>
            </a:r>
            <a:endParaRPr kumimoji="0" lang="en-US" altLang="zh-TW" sz="1600" b="1" dirty="0" smtClean="0">
              <a:solidFill>
                <a:srgbClr val="0087DC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solidFill>
                  <a:srgbClr val="0087DC"/>
                </a:solidFill>
                <a:latin typeface="微軟正黑體" pitchFamily="34" charset="-120"/>
                <a:ea typeface="微軟正黑體" pitchFamily="34" charset="-120"/>
              </a:rPr>
              <a:t>内建</a:t>
            </a:r>
            <a:r>
              <a:rPr kumimoji="0" lang="en-US" altLang="zh-TW" sz="1600" b="1" dirty="0" smtClean="0">
                <a:solidFill>
                  <a:srgbClr val="0087DC"/>
                </a:solidFill>
              </a:rPr>
              <a:t>2AI</a:t>
            </a:r>
            <a:r>
              <a:rPr kumimoji="0" lang="zh-TW" altLang="en-US" sz="1600" b="1" dirty="0" smtClean="0">
                <a:solidFill>
                  <a:srgbClr val="0087DC"/>
                </a:solidFill>
              </a:rPr>
              <a:t> </a:t>
            </a:r>
            <a:r>
              <a:rPr kumimoji="0" lang="en-US" altLang="zh-TW" sz="1600" b="1" dirty="0" smtClean="0">
                <a:solidFill>
                  <a:srgbClr val="0087DC"/>
                </a:solidFill>
              </a:rPr>
              <a:t>(12bit)</a:t>
            </a:r>
            <a:r>
              <a:rPr kumimoji="0" lang="zh-TW" altLang="en-US" sz="1600" b="1" dirty="0" smtClean="0">
                <a:solidFill>
                  <a:srgbClr val="0087DC"/>
                </a:solidFill>
                <a:latin typeface="微軟正黑體" pitchFamily="34" charset="-120"/>
                <a:ea typeface="微軟正黑體" pitchFamily="34" charset="-120"/>
              </a:rPr>
              <a:t>，以及</a:t>
            </a:r>
            <a:r>
              <a:rPr kumimoji="0" lang="en-US" altLang="zh-TW" sz="1600" b="1" dirty="0" smtClean="0">
                <a:solidFill>
                  <a:srgbClr val="0087DC"/>
                </a:solidFill>
              </a:rPr>
              <a:t>Y10/Y12</a:t>
            </a:r>
            <a:r>
              <a:rPr kumimoji="0" lang="zh-TW" altLang="en-US" sz="1600" b="1" dirty="0" smtClean="0">
                <a:solidFill>
                  <a:srgbClr val="0087DC"/>
                </a:solidFill>
                <a:latin typeface="微軟正黑體" pitchFamily="34" charset="-120"/>
                <a:ea typeface="微軟正黑體" pitchFamily="34" charset="-120"/>
              </a:rPr>
              <a:t>可输出</a:t>
            </a:r>
            <a:r>
              <a:rPr kumimoji="0" lang="en-US" altLang="zh-TW" sz="1600" b="1" dirty="0" smtClean="0">
                <a:solidFill>
                  <a:srgbClr val="0087DC"/>
                </a:solidFill>
              </a:rPr>
              <a:t>10KHz</a:t>
            </a:r>
            <a:endParaRPr kumimoji="0" lang="en-US" altLang="zh-TW" sz="1600" b="1" dirty="0" smtClean="0">
              <a:solidFill>
                <a:srgbClr val="0087DC"/>
              </a:solidFill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200" dirty="0" smtClean="0">
                <a:latin typeface="+mj-ea"/>
                <a:ea typeface="+mj-ea"/>
              </a:rPr>
              <a:t>         </a:t>
            </a:r>
            <a:endParaRPr kumimoji="0" lang="en-US" altLang="zh-TW" sz="1200" dirty="0" smtClean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群組 21"/>
          <p:cNvGrpSpPr>
            <a:grpSpLocks/>
          </p:cNvGrpSpPr>
          <p:nvPr/>
        </p:nvGrpSpPr>
        <p:grpSpPr bwMode="auto">
          <a:xfrm>
            <a:off x="4476002" y="1143001"/>
            <a:ext cx="4245900" cy="4024313"/>
            <a:chOff x="5028406" y="1143000"/>
            <a:chExt cx="4038600" cy="3733800"/>
          </a:xfrm>
        </p:grpSpPr>
        <p:pic>
          <p:nvPicPr>
            <p:cNvPr id="15369" name="Picture 9" descr="E:\e-learning\PLC\製作檔\shutterstock_78027169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17" r="7249"/>
            <a:stretch>
              <a:fillRect/>
            </a:stretch>
          </p:blipFill>
          <p:spPr bwMode="auto">
            <a:xfrm>
              <a:off x="5866606" y="1143001"/>
              <a:ext cx="2895600" cy="175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流程圖: 文件 15"/>
            <p:cNvSpPr/>
            <p:nvPr/>
          </p:nvSpPr>
          <p:spPr>
            <a:xfrm flipV="1">
              <a:off x="5610136" y="2133600"/>
              <a:ext cx="3380670" cy="2092166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028406" y="1143000"/>
              <a:ext cx="837832" cy="32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8761706" y="1143000"/>
              <a:ext cx="305300" cy="32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637612" y="3124050"/>
              <a:ext cx="3429394" cy="17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</p:grpSp>
      <p:grpSp>
        <p:nvGrpSpPr>
          <p:cNvPr id="15363" name="群組 13"/>
          <p:cNvGrpSpPr>
            <a:grpSpLocks/>
          </p:cNvGrpSpPr>
          <p:nvPr/>
        </p:nvGrpSpPr>
        <p:grpSpPr bwMode="auto">
          <a:xfrm>
            <a:off x="6349064" y="1336675"/>
            <a:ext cx="807557" cy="1746250"/>
            <a:chOff x="5866606" y="1447800"/>
            <a:chExt cx="896399" cy="1676400"/>
          </a:xfrm>
        </p:grpSpPr>
        <p:sp>
          <p:nvSpPr>
            <p:cNvPr id="12" name="矩形 11"/>
            <p:cNvSpPr/>
            <p:nvPr/>
          </p:nvSpPr>
          <p:spPr>
            <a:xfrm>
              <a:off x="6076471" y="1524000"/>
              <a:ext cx="686534" cy="15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pic>
          <p:nvPicPr>
            <p:cNvPr id="15368" name="Picture 8" descr="E:\e-learning\PLC\製作檔\DVP-14SS2_P_45_20120206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606" y="1447800"/>
              <a:ext cx="896399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Rectangle 2"/>
          <p:cNvSpPr txBox="1">
            <a:spLocks/>
          </p:cNvSpPr>
          <p:nvPr/>
        </p:nvSpPr>
        <p:spPr bwMode="auto">
          <a:xfrm>
            <a:off x="2369907" y="328613"/>
            <a:ext cx="618344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lang="en-US" altLang="zh-TW" sz="3200" b="1">
                <a:solidFill>
                  <a:srgbClr val="0070C0"/>
                </a:solidFill>
                <a:ea typeface="微軟正黑體" pitchFamily="34" charset="-120"/>
              </a:rPr>
              <a:t>DVP-SS2</a:t>
            </a:r>
            <a:r>
              <a:rPr lang="zh-TW" altLang="en-US" sz="3200" b="1">
                <a:solidFill>
                  <a:srgbClr val="0070C0"/>
                </a:solidFill>
                <a:ea typeface="微軟正黑體" pitchFamily="34" charset="-120"/>
              </a:rPr>
              <a:t>介绍</a:t>
            </a:r>
            <a:endParaRPr lang="en-US" altLang="zh-TW" sz="3200" b="1">
              <a:solidFill>
                <a:srgbClr val="0070C0"/>
              </a:solidFill>
              <a:ea typeface="微軟正黑體" pitchFamily="34" charset="-12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52539" y="1143000"/>
            <a:ext cx="3878029" cy="1263650"/>
          </a:xfrm>
          <a:prstGeom prst="rect">
            <a:avLst/>
          </a:prstGeom>
          <a:noFill/>
          <a:ln>
            <a:noFill/>
          </a:ln>
          <a:extLst/>
        </p:spPr>
        <p:txBody>
          <a:bodyPr lIns="90000" tIns="46800" rIns="90000" bIns="46800">
            <a:spAutoFit/>
          </a:bodyPr>
          <a:lstStyle>
            <a:lvl1pPr marL="180975" indent="-180975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kumimoji="0"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第二代标准薄型主机</a:t>
            </a:r>
            <a:endParaRPr kumimoji="0" lang="en-US" altLang="zh-TW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经济型小型</a:t>
            </a: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PLC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主机，</a:t>
            </a:r>
            <a:endParaRPr kumimoji="0" lang="en-US" altLang="zh-TW" sz="2000" b="1" dirty="0" smtClean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最大扩充</a:t>
            </a: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I/O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至</a:t>
            </a: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480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点</a:t>
            </a:r>
            <a:endParaRPr kumimoji="0" lang="en-US" altLang="zh-TW" sz="2000" b="1" dirty="0" smtClean="0">
              <a:solidFill>
                <a:srgbClr val="00B050"/>
              </a:solidFill>
              <a:latin typeface="+mj-lt"/>
              <a:ea typeface="微軟正黑體" pitchFamily="34" charset="-12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52539" y="2590801"/>
            <a:ext cx="8169363" cy="3122613"/>
          </a:xfrm>
          <a:prstGeom prst="rect">
            <a:avLst/>
          </a:prstGeom>
          <a:noFill/>
          <a:ln>
            <a:noFill/>
          </a:ln>
          <a:extLst/>
        </p:spPr>
        <p:txBody>
          <a:bodyPr lIns="90000" tIns="46800" rIns="90000" bIns="46800">
            <a:spAutoFit/>
          </a:bodyPr>
          <a:lstStyle>
            <a:lvl1pPr marL="180975" indent="-180975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ea"/>
                <a:ea typeface="+mj-ea"/>
              </a:rPr>
              <a:t>采用</a:t>
            </a:r>
            <a:r>
              <a:rPr kumimoji="0" lang="en-US" altLang="zh-TW" sz="1600" b="1" dirty="0" smtClean="0">
                <a:latin typeface="+mj-lt"/>
                <a:ea typeface="+mj-ea"/>
              </a:rPr>
              <a:t>32</a:t>
            </a:r>
            <a:r>
              <a:rPr kumimoji="0" lang="zh-TW" altLang="en-US" sz="1600" b="1" dirty="0" smtClean="0">
                <a:latin typeface="+mj-ea"/>
                <a:ea typeface="+mj-ea"/>
              </a:rPr>
              <a:t>位</a:t>
            </a:r>
            <a:r>
              <a:rPr kumimoji="0" lang="en-US" altLang="zh-TW" sz="1600" b="1" dirty="0" smtClean="0">
                <a:latin typeface="+mj-lt"/>
                <a:ea typeface="+mj-ea"/>
              </a:rPr>
              <a:t>CPU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程序容量：</a:t>
            </a:r>
            <a:r>
              <a:rPr kumimoji="0" lang="en-US" altLang="zh-TW" sz="1600" b="1" dirty="0" smtClean="0">
                <a:latin typeface="+mj-lt"/>
                <a:ea typeface="+mj-ea"/>
              </a:rPr>
              <a:t>8k steps / </a:t>
            </a:r>
            <a:r>
              <a:rPr kumimoji="0" lang="zh-TW" altLang="en-US" sz="1600" b="1" dirty="0" smtClean="0">
                <a:latin typeface="+mj-lt"/>
                <a:ea typeface="+mj-ea"/>
              </a:rPr>
              <a:t>数据缓存器：</a:t>
            </a:r>
            <a:r>
              <a:rPr kumimoji="0" lang="en-US" altLang="zh-TW" sz="1600" b="1" dirty="0" smtClean="0">
                <a:latin typeface="+mj-lt"/>
                <a:ea typeface="+mj-ea"/>
              </a:rPr>
              <a:t>5k words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zh-TW" sz="1600" b="1" dirty="0" smtClean="0">
                <a:latin typeface="+mj-lt"/>
                <a:ea typeface="+mj-ea"/>
              </a:rPr>
              <a:t>PLC</a:t>
            </a:r>
            <a:r>
              <a:rPr kumimoji="0" lang="zh-TW" altLang="en-US" sz="1600" b="1" dirty="0" smtClean="0">
                <a:latin typeface="+mj-lt"/>
                <a:ea typeface="+mj-ea"/>
              </a:rPr>
              <a:t>处理速度，</a:t>
            </a:r>
            <a:r>
              <a:rPr kumimoji="0" lang="en-US" altLang="zh-TW" sz="1600" b="1" dirty="0" smtClean="0">
                <a:latin typeface="+mj-lt"/>
                <a:ea typeface="+mj-ea"/>
              </a:rPr>
              <a:t>LD</a:t>
            </a:r>
            <a:r>
              <a:rPr kumimoji="0" lang="zh-TW" altLang="en-US" sz="1600" b="1" dirty="0" smtClean="0">
                <a:latin typeface="+mj-lt"/>
                <a:ea typeface="+mj-ea"/>
              </a:rPr>
              <a:t>：</a:t>
            </a:r>
            <a:r>
              <a:rPr kumimoji="0" lang="en-US" altLang="zh-TW" sz="1600" b="1" dirty="0" smtClean="0">
                <a:latin typeface="+mj-lt"/>
                <a:ea typeface="+mj-ea"/>
              </a:rPr>
              <a:t>0.35</a:t>
            </a:r>
            <a:r>
              <a:rPr lang="el-GR" altLang="zh-TW" sz="1600" b="1" dirty="0" smtClean="0"/>
              <a:t> μ</a:t>
            </a:r>
            <a:r>
              <a:rPr kumimoji="0" lang="en-US" altLang="zh-TW" sz="1600" b="1" dirty="0" smtClean="0">
                <a:latin typeface="+mj-lt"/>
                <a:ea typeface="+mj-ea"/>
              </a:rPr>
              <a:t>s</a:t>
            </a:r>
            <a:r>
              <a:rPr kumimoji="0" lang="zh-TW" altLang="en-US" sz="1600" b="1" dirty="0" smtClean="0">
                <a:latin typeface="+mj-lt"/>
                <a:ea typeface="+mj-ea"/>
              </a:rPr>
              <a:t>，</a:t>
            </a:r>
            <a:r>
              <a:rPr kumimoji="0" lang="en-US" altLang="zh-TW" sz="1600" b="1" dirty="0" smtClean="0">
                <a:latin typeface="+mj-lt"/>
                <a:ea typeface="+mj-ea"/>
              </a:rPr>
              <a:t>MOV</a:t>
            </a:r>
            <a:r>
              <a:rPr kumimoji="0" lang="zh-TW" altLang="en-US" sz="1600" b="1" dirty="0" smtClean="0">
                <a:latin typeface="+mj-lt"/>
                <a:ea typeface="+mj-ea"/>
              </a:rPr>
              <a:t>：</a:t>
            </a:r>
            <a:r>
              <a:rPr kumimoji="0" lang="en-US" altLang="zh-TW" sz="1600" b="1" dirty="0" smtClean="0">
                <a:latin typeface="+mj-lt"/>
                <a:ea typeface="+mj-ea"/>
              </a:rPr>
              <a:t>3.4</a:t>
            </a:r>
            <a:r>
              <a:rPr lang="el-GR" altLang="zh-TW" sz="1600" b="1" dirty="0" smtClean="0"/>
              <a:t> μ</a:t>
            </a:r>
            <a:r>
              <a:rPr kumimoji="0" lang="en-US" altLang="zh-TW" sz="1600" b="1" dirty="0" smtClean="0">
                <a:latin typeface="+mj-lt"/>
                <a:ea typeface="+mj-ea"/>
              </a:rPr>
              <a:t>s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内建</a:t>
            </a:r>
            <a:r>
              <a:rPr kumimoji="0" lang="en-US" altLang="zh-TW" sz="1600" b="1" dirty="0" smtClean="0">
                <a:latin typeface="+mj-lt"/>
                <a:ea typeface="+mj-ea"/>
              </a:rPr>
              <a:t>RS-232</a:t>
            </a:r>
            <a:r>
              <a:rPr kumimoji="0" lang="zh-TW" altLang="en-US" sz="1600" b="1" dirty="0" smtClean="0">
                <a:latin typeface="+mj-lt"/>
                <a:ea typeface="+mj-ea"/>
              </a:rPr>
              <a:t>与</a:t>
            </a:r>
            <a:r>
              <a:rPr kumimoji="0" lang="en-US" altLang="zh-TW" sz="1600" b="1" dirty="0" smtClean="0">
                <a:latin typeface="+mj-lt"/>
                <a:ea typeface="+mj-ea"/>
              </a:rPr>
              <a:t>RS-485</a:t>
            </a:r>
            <a:r>
              <a:rPr kumimoji="0" lang="zh-TW" altLang="en-US" sz="1600" b="1" dirty="0" smtClean="0">
                <a:latin typeface="+mj-lt"/>
                <a:ea typeface="+mj-ea"/>
              </a:rPr>
              <a:t>通讯端口（主</a:t>
            </a:r>
            <a:r>
              <a:rPr kumimoji="0" lang="en-US" altLang="zh-TW" sz="1600" b="1" dirty="0" smtClean="0">
                <a:latin typeface="+mj-lt"/>
                <a:ea typeface="+mj-ea"/>
              </a:rPr>
              <a:t>/</a:t>
            </a:r>
            <a:r>
              <a:rPr kumimoji="0" lang="zh-TW" altLang="en-US" sz="1600" b="1" dirty="0" smtClean="0">
                <a:latin typeface="+mj-lt"/>
                <a:ea typeface="+mj-ea"/>
              </a:rPr>
              <a:t>从站），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       标准</a:t>
            </a:r>
            <a:r>
              <a:rPr kumimoji="0" lang="en-US" altLang="zh-TW" sz="1600" b="1" dirty="0" smtClean="0">
                <a:latin typeface="+mj-lt"/>
                <a:ea typeface="+mj-ea"/>
              </a:rPr>
              <a:t>MODBUS ASCII/RTU</a:t>
            </a:r>
            <a:r>
              <a:rPr kumimoji="0" lang="zh-TW" altLang="en-US" sz="1600" b="1" dirty="0" smtClean="0">
                <a:latin typeface="+mj-lt"/>
                <a:ea typeface="+mj-ea"/>
              </a:rPr>
              <a:t>通讯协议，支援</a:t>
            </a:r>
            <a:r>
              <a:rPr kumimoji="0" lang="en-US" altLang="zh-TW" sz="1600" b="1" dirty="0" smtClean="0">
                <a:latin typeface="+mj-lt"/>
                <a:ea typeface="+mj-ea"/>
              </a:rPr>
              <a:t>PLC Link</a:t>
            </a:r>
            <a:r>
              <a:rPr kumimoji="0" lang="zh-TW" altLang="en-US" sz="1600" b="1" dirty="0" smtClean="0">
                <a:latin typeface="+mj-lt"/>
                <a:ea typeface="+mj-ea"/>
              </a:rPr>
              <a:t>功能</a:t>
            </a:r>
            <a:endParaRPr kumimoji="0" lang="en-US" altLang="zh-TW" sz="1600" b="1" dirty="0" smtClean="0"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zh-TW" sz="1600" dirty="0" smtClean="0"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zh-TW" sz="1600" dirty="0" smtClean="0"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000" b="1" dirty="0" smtClean="0">
                <a:solidFill>
                  <a:srgbClr val="0087DC"/>
                </a:solidFill>
                <a:latin typeface="+mj-ea"/>
                <a:ea typeface="+mj-ea"/>
              </a:rPr>
              <a:t>运动控制功能</a:t>
            </a:r>
            <a:endParaRPr kumimoji="0" lang="en-US" altLang="zh-TW" sz="2000" b="1" dirty="0" smtClean="0">
              <a:solidFill>
                <a:srgbClr val="0087DC"/>
              </a:solidFill>
              <a:latin typeface="+mj-ea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ea"/>
                <a:ea typeface="+mj-ea"/>
              </a:rPr>
              <a:t>         </a:t>
            </a:r>
            <a:r>
              <a:rPr kumimoji="0" lang="en-US" altLang="zh-TW" sz="1600" b="1" dirty="0" smtClean="0">
                <a:latin typeface="+mj-ea"/>
                <a:ea typeface="+mj-ea"/>
              </a:rPr>
              <a:t>‧</a:t>
            </a:r>
            <a:r>
              <a:rPr kumimoji="0" lang="zh-TW" altLang="en-US" sz="1600" b="1" dirty="0" smtClean="0">
                <a:latin typeface="+mj-ea"/>
                <a:ea typeface="+mj-ea"/>
              </a:rPr>
              <a:t>  高速</a:t>
            </a:r>
            <a:r>
              <a:rPr kumimoji="0" lang="en-US" altLang="zh-TW" sz="1600" b="1" dirty="0" smtClean="0">
                <a:latin typeface="+mj-lt"/>
                <a:ea typeface="+mj-ea"/>
              </a:rPr>
              <a:t>4</a:t>
            </a:r>
            <a:r>
              <a:rPr kumimoji="0" lang="zh-TW" altLang="en-US" sz="1600" b="1" dirty="0" smtClean="0">
                <a:latin typeface="+mj-ea"/>
                <a:ea typeface="+mj-ea"/>
              </a:rPr>
              <a:t>点</a:t>
            </a:r>
            <a:r>
              <a:rPr kumimoji="0" lang="en-US" altLang="zh-TW" sz="1600" b="1" dirty="0" smtClean="0">
                <a:latin typeface="+mj-lt"/>
                <a:ea typeface="+mj-ea"/>
              </a:rPr>
              <a:t>10kHz</a:t>
            </a:r>
            <a:r>
              <a:rPr kumimoji="0" lang="zh-TW" altLang="en-US" sz="1600" b="1" dirty="0" smtClean="0">
                <a:latin typeface="+mj-ea"/>
                <a:ea typeface="+mj-ea"/>
              </a:rPr>
              <a:t>脉波输出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ea"/>
                <a:ea typeface="+mj-ea"/>
              </a:rPr>
              <a:t>         </a:t>
            </a:r>
            <a:r>
              <a:rPr kumimoji="0" lang="en-US" altLang="zh-TW" sz="1600" b="1" dirty="0" smtClean="0">
                <a:latin typeface="+mj-ea"/>
                <a:ea typeface="+mj-ea"/>
              </a:rPr>
              <a:t>‧</a:t>
            </a:r>
            <a:r>
              <a:rPr kumimoji="0" lang="zh-TW" altLang="en-US" sz="1600" b="1" dirty="0" smtClean="0">
                <a:latin typeface="+mj-ea"/>
                <a:ea typeface="+mj-ea"/>
              </a:rPr>
              <a:t> </a:t>
            </a:r>
            <a:r>
              <a:rPr kumimoji="0" lang="en-US" altLang="zh-TW" sz="1600" b="1" dirty="0" smtClean="0">
                <a:latin typeface="+mj-ea"/>
                <a:ea typeface="+mj-ea"/>
              </a:rPr>
              <a:t> </a:t>
            </a:r>
            <a:r>
              <a:rPr kumimoji="0" lang="en-US" altLang="zh-TW" sz="1600" b="1" dirty="0" smtClean="0">
                <a:latin typeface="+mj-lt"/>
                <a:ea typeface="+mj-ea"/>
              </a:rPr>
              <a:t>8</a:t>
            </a:r>
            <a:r>
              <a:rPr kumimoji="0" lang="zh-TW" altLang="en-US" sz="1600" b="1" dirty="0" smtClean="0">
                <a:latin typeface="+mj-ea"/>
                <a:ea typeface="+mj-ea"/>
              </a:rPr>
              <a:t>点高速计数器，</a:t>
            </a:r>
            <a:r>
              <a:rPr kumimoji="0" lang="en-US" altLang="zh-TW" sz="1600" b="1" dirty="0" smtClean="0">
                <a:latin typeface="+mj-lt"/>
                <a:ea typeface="+mj-ea"/>
              </a:rPr>
              <a:t>4</a:t>
            </a:r>
            <a:r>
              <a:rPr kumimoji="0" lang="zh-TW" altLang="en-US" sz="1600" b="1" dirty="0" smtClean="0">
                <a:latin typeface="+mj-ea"/>
                <a:ea typeface="+mj-ea"/>
              </a:rPr>
              <a:t>点</a:t>
            </a:r>
            <a:r>
              <a:rPr kumimoji="0" lang="en-US" altLang="zh-TW" sz="1600" b="1" dirty="0" smtClean="0">
                <a:latin typeface="+mj-lt"/>
                <a:ea typeface="+mj-ea"/>
              </a:rPr>
              <a:t>20kHz / 4</a:t>
            </a:r>
            <a:r>
              <a:rPr kumimoji="0" lang="zh-TW" altLang="en-US" sz="1600" b="1" dirty="0" smtClean="0">
                <a:latin typeface="+mj-ea"/>
                <a:ea typeface="+mj-ea"/>
              </a:rPr>
              <a:t>点</a:t>
            </a:r>
            <a:r>
              <a:rPr kumimoji="0" lang="en-US" altLang="zh-TW" sz="1600" b="1" dirty="0" smtClean="0">
                <a:latin typeface="+mj-lt"/>
                <a:ea typeface="+mj-ea"/>
              </a:rPr>
              <a:t>10kHz</a:t>
            </a:r>
            <a:endParaRPr kumimoji="0" lang="en-US" altLang="zh-TW" sz="1600" b="1" dirty="0" smtClean="0">
              <a:solidFill>
                <a:srgbClr val="FF0000"/>
              </a:solidFill>
              <a:latin typeface="+mj-lt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.1</a:t>
            </a:r>
            <a:r>
              <a:rPr lang="zh-CN" altLang="en-US" dirty="0" smtClean="0"/>
              <a:t>可编程控制器概述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9216" y="1508787"/>
            <a:ext cx="5110856" cy="358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800" dirty="0">
                <a:latin typeface="Times New Roman" pitchFamily="18" charset="0"/>
                <a:ea typeface="微软雅黑" pitchFamily="34" charset="-122"/>
              </a:rPr>
              <a:t>硬件抗干扰措施：</a:t>
            </a:r>
            <a:endParaRPr lang="en-US" altLang="zh-CN" sz="18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屏蔽：对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的电源变压器、内部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CPU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、编程器等主要部件采用导电、导磁良好的材料进行屏蔽，以防止外界的电磁干扰。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滤波：对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的输入输出线路采用了多种形式的滤波，以消除或抑制高频干扰。</a:t>
            </a:r>
          </a:p>
          <a:p>
            <a:pPr marL="533400" indent="-533400" algn="just">
              <a:lnSpc>
                <a:spcPct val="140000"/>
              </a:lnSpc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隔离：在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内部的微处理器和输入输出电路之间，采用了光电隔离措施。</a:t>
            </a:r>
          </a:p>
          <a:p>
            <a:pPr marL="533400" indent="-533400" algn="just">
              <a:lnSpc>
                <a:spcPct val="140000"/>
              </a:lnSpc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采用模块式结构：这种结构一旦查出某模块出现故障，就能迅速更换，使系统恢复正常工作</a:t>
            </a:r>
          </a:p>
        </p:txBody>
      </p:sp>
    </p:spTree>
    <p:extLst>
      <p:ext uri="{BB962C8B-B14F-4D97-AF65-F5344CB8AC3E}">
        <p14:creationId xmlns:p14="http://schemas.microsoft.com/office/powerpoint/2010/main" val="31576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群組 6"/>
          <p:cNvGrpSpPr>
            <a:grpSpLocks/>
          </p:cNvGrpSpPr>
          <p:nvPr/>
        </p:nvGrpSpPr>
        <p:grpSpPr bwMode="auto">
          <a:xfrm>
            <a:off x="4476002" y="1143001"/>
            <a:ext cx="4245900" cy="4024313"/>
            <a:chOff x="5028406" y="1143000"/>
            <a:chExt cx="4038600" cy="3733800"/>
          </a:xfrm>
        </p:grpSpPr>
        <p:pic>
          <p:nvPicPr>
            <p:cNvPr id="17416" name="Picture 9" descr="E:\e-learning\PLC\製作檔\shutterstock_78027169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17" r="7249"/>
            <a:stretch>
              <a:fillRect/>
            </a:stretch>
          </p:blipFill>
          <p:spPr bwMode="auto">
            <a:xfrm>
              <a:off x="5866606" y="1143001"/>
              <a:ext cx="2895600" cy="175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流程圖: 文件 8"/>
            <p:cNvSpPr/>
            <p:nvPr/>
          </p:nvSpPr>
          <p:spPr>
            <a:xfrm flipV="1">
              <a:off x="5610136" y="2133600"/>
              <a:ext cx="3380670" cy="2092166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28406" y="1143000"/>
              <a:ext cx="837832" cy="32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761706" y="1143000"/>
              <a:ext cx="305300" cy="32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637612" y="3124050"/>
              <a:ext cx="3429394" cy="17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</p:grpSp>
      <p:sp>
        <p:nvSpPr>
          <p:cNvPr id="17411" name="Rectangle 2"/>
          <p:cNvSpPr txBox="1">
            <a:spLocks/>
          </p:cNvSpPr>
          <p:nvPr/>
        </p:nvSpPr>
        <p:spPr bwMode="auto">
          <a:xfrm>
            <a:off x="2369907" y="328613"/>
            <a:ext cx="618344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lang="en-US" altLang="zh-TW" sz="3200" b="1">
                <a:solidFill>
                  <a:srgbClr val="0070C0"/>
                </a:solidFill>
                <a:ea typeface="微軟正黑體" pitchFamily="34" charset="-120"/>
              </a:rPr>
              <a:t>DVP-SX2</a:t>
            </a:r>
            <a:r>
              <a:rPr lang="zh-TW" altLang="en-US" sz="3200" b="1">
                <a:solidFill>
                  <a:srgbClr val="0070C0"/>
                </a:solidFill>
                <a:ea typeface="微軟正黑體" pitchFamily="34" charset="-120"/>
              </a:rPr>
              <a:t>介绍</a:t>
            </a:r>
            <a:endParaRPr lang="en-US" altLang="zh-TW" sz="3200" b="1">
              <a:solidFill>
                <a:srgbClr val="0070C0"/>
              </a:solidFill>
              <a:ea typeface="微軟正黑體" pitchFamily="34" charset="-120"/>
            </a:endParaRPr>
          </a:p>
        </p:txBody>
      </p:sp>
      <p:pic>
        <p:nvPicPr>
          <p:cNvPr id="17412" name="Picture 7" descr="E:\e-learning\PLC\製作檔\SX2-Form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5" y="5078414"/>
            <a:ext cx="3587836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552539" y="1143001"/>
            <a:ext cx="4370477" cy="1879618"/>
          </a:xfrm>
          <a:prstGeom prst="rect">
            <a:avLst/>
          </a:prstGeom>
          <a:noFill/>
          <a:ln>
            <a:noFill/>
          </a:ln>
          <a:extLst/>
        </p:spPr>
        <p:txBody>
          <a:bodyPr lIns="90000" tIns="46800" rIns="90000" bIns="46800">
            <a:spAutoFit/>
          </a:bodyPr>
          <a:lstStyle>
            <a:lvl1pPr marL="180975" indent="-180975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kumimoji="0"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第二代模拟混合薄型主机</a:t>
            </a:r>
            <a:endParaRPr kumimoji="0" lang="en-US" altLang="zh-TW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内建</a:t>
            </a: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4AI/2AO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，配合</a:t>
            </a: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DVP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第二代主机</a:t>
            </a:r>
            <a:endParaRPr kumimoji="0" lang="en-US" altLang="zh-TW" sz="2000" b="1" dirty="0" smtClean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PID Auto Tuning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指令，提供高效率</a:t>
            </a:r>
            <a:endParaRPr kumimoji="0" lang="en-US" altLang="zh-TW" sz="2000" b="1" dirty="0" smtClean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PID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控制功能</a:t>
            </a:r>
            <a:endParaRPr kumimoji="0" lang="en-US" altLang="zh-TW" sz="2000" b="1" dirty="0" smtClean="0">
              <a:solidFill>
                <a:srgbClr val="00B050"/>
              </a:solidFill>
              <a:latin typeface="+mj-lt"/>
              <a:ea typeface="微軟正黑體" pitchFamily="34" charset="-12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552539" y="2838450"/>
            <a:ext cx="6340270" cy="3714750"/>
          </a:xfrm>
          <a:prstGeom prst="rect">
            <a:avLst/>
          </a:prstGeom>
          <a:noFill/>
          <a:ln>
            <a:noFill/>
          </a:ln>
          <a:extLst/>
        </p:spPr>
        <p:txBody>
          <a:bodyPr lIns="90000" tIns="46800" rIns="90000" bIns="46800">
            <a:spAutoFit/>
          </a:bodyPr>
          <a:lstStyle>
            <a:lvl1pPr marL="180975" indent="-180975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ea"/>
                <a:ea typeface="+mj-ea"/>
              </a:rPr>
              <a:t>采用</a:t>
            </a:r>
            <a:r>
              <a:rPr kumimoji="0" lang="en-US" altLang="zh-TW" sz="1600" b="1" dirty="0" smtClean="0">
                <a:latin typeface="+mj-lt"/>
                <a:ea typeface="+mj-ea"/>
              </a:rPr>
              <a:t>32</a:t>
            </a:r>
            <a:r>
              <a:rPr kumimoji="0" lang="zh-TW" altLang="en-US" sz="1600" b="1" dirty="0" smtClean="0">
                <a:latin typeface="+mj-ea"/>
                <a:ea typeface="+mj-ea"/>
              </a:rPr>
              <a:t>位</a:t>
            </a:r>
            <a:r>
              <a:rPr kumimoji="0" lang="en-US" altLang="zh-TW" sz="1600" b="1" dirty="0" smtClean="0">
                <a:latin typeface="+mj-lt"/>
                <a:ea typeface="+mj-ea"/>
              </a:rPr>
              <a:t>CPU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程序容量：</a:t>
            </a:r>
            <a:r>
              <a:rPr kumimoji="0" lang="en-US" altLang="zh-TW" sz="1600" b="1" dirty="0" smtClean="0">
                <a:latin typeface="+mj-lt"/>
                <a:ea typeface="+mj-ea"/>
              </a:rPr>
              <a:t>16k steps / </a:t>
            </a:r>
            <a:r>
              <a:rPr kumimoji="0" lang="zh-TW" altLang="en-US" sz="1600" b="1" dirty="0" smtClean="0">
                <a:latin typeface="+mj-lt"/>
                <a:ea typeface="+mj-ea"/>
              </a:rPr>
              <a:t>数据缓存器：</a:t>
            </a:r>
            <a:r>
              <a:rPr kumimoji="0" lang="en-US" altLang="zh-TW" sz="1600" b="1" dirty="0" smtClean="0">
                <a:latin typeface="+mj-lt"/>
                <a:ea typeface="+mj-ea"/>
              </a:rPr>
              <a:t>10k words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zh-TW" sz="1600" b="1" dirty="0" smtClean="0">
                <a:latin typeface="+mj-lt"/>
                <a:ea typeface="+mj-ea"/>
              </a:rPr>
              <a:t>PLC</a:t>
            </a:r>
            <a:r>
              <a:rPr kumimoji="0" lang="zh-TW" altLang="en-US" sz="1600" b="1" dirty="0" smtClean="0">
                <a:latin typeface="+mj-lt"/>
                <a:ea typeface="+mj-ea"/>
              </a:rPr>
              <a:t>处理速度，</a:t>
            </a:r>
            <a:r>
              <a:rPr kumimoji="0" lang="en-US" altLang="zh-TW" sz="1600" b="1" dirty="0" smtClean="0">
                <a:latin typeface="+mj-lt"/>
                <a:ea typeface="+mj-ea"/>
              </a:rPr>
              <a:t>LD</a:t>
            </a:r>
            <a:r>
              <a:rPr kumimoji="0" lang="zh-TW" altLang="en-US" sz="1600" b="1" dirty="0" smtClean="0">
                <a:latin typeface="+mj-lt"/>
                <a:ea typeface="+mj-ea"/>
              </a:rPr>
              <a:t>：</a:t>
            </a:r>
            <a:r>
              <a:rPr kumimoji="0" lang="en-US" altLang="zh-TW" sz="1600" b="1" dirty="0" smtClean="0">
                <a:latin typeface="+mj-lt"/>
                <a:ea typeface="+mj-ea"/>
              </a:rPr>
              <a:t>0.35</a:t>
            </a:r>
            <a:r>
              <a:rPr lang="el-GR" altLang="zh-TW" sz="1600" b="1" dirty="0" smtClean="0"/>
              <a:t> μ</a:t>
            </a:r>
            <a:r>
              <a:rPr kumimoji="0" lang="en-US" altLang="zh-TW" sz="1600" b="1" dirty="0" smtClean="0">
                <a:latin typeface="+mj-lt"/>
                <a:ea typeface="+mj-ea"/>
              </a:rPr>
              <a:t>s</a:t>
            </a:r>
            <a:r>
              <a:rPr kumimoji="0" lang="zh-TW" altLang="en-US" sz="1600" b="1" dirty="0" smtClean="0">
                <a:latin typeface="+mj-lt"/>
                <a:ea typeface="+mj-ea"/>
              </a:rPr>
              <a:t>，</a:t>
            </a:r>
            <a:r>
              <a:rPr kumimoji="0" lang="en-US" altLang="zh-TW" sz="1600" b="1" dirty="0" smtClean="0">
                <a:latin typeface="+mj-lt"/>
                <a:ea typeface="+mj-ea"/>
              </a:rPr>
              <a:t>MOV</a:t>
            </a:r>
            <a:r>
              <a:rPr kumimoji="0" lang="zh-TW" altLang="en-US" sz="1600" b="1" dirty="0" smtClean="0">
                <a:latin typeface="+mj-lt"/>
                <a:ea typeface="+mj-ea"/>
              </a:rPr>
              <a:t>：</a:t>
            </a:r>
            <a:r>
              <a:rPr kumimoji="0" lang="en-US" altLang="zh-TW" sz="1600" b="1" dirty="0" smtClean="0">
                <a:latin typeface="+mj-lt"/>
                <a:ea typeface="+mj-ea"/>
              </a:rPr>
              <a:t>3.4</a:t>
            </a:r>
            <a:r>
              <a:rPr lang="el-GR" altLang="zh-TW" sz="1600" b="1" dirty="0" smtClean="0"/>
              <a:t> μ</a:t>
            </a:r>
            <a:r>
              <a:rPr kumimoji="0" lang="en-US" altLang="zh-TW" sz="1600" b="1" dirty="0" smtClean="0">
                <a:latin typeface="+mj-lt"/>
                <a:ea typeface="+mj-ea"/>
              </a:rPr>
              <a:t>s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内建</a:t>
            </a:r>
            <a:r>
              <a:rPr kumimoji="0" lang="en-US" altLang="zh-TW" sz="1600" b="1" dirty="0" smtClean="0">
                <a:latin typeface="+mj-lt"/>
                <a:ea typeface="+mj-ea"/>
              </a:rPr>
              <a:t>Mini USB</a:t>
            </a:r>
            <a:r>
              <a:rPr kumimoji="0" lang="zh-TW" altLang="en-US" sz="1600" b="1" dirty="0" smtClean="0">
                <a:latin typeface="+mj-lt"/>
                <a:ea typeface="+mj-ea"/>
              </a:rPr>
              <a:t>，</a:t>
            </a:r>
            <a:r>
              <a:rPr kumimoji="0" lang="en-US" altLang="zh-TW" sz="1600" b="1" dirty="0" smtClean="0">
                <a:latin typeface="+mj-lt"/>
                <a:ea typeface="+mj-ea"/>
              </a:rPr>
              <a:t>RS-232</a:t>
            </a:r>
            <a:r>
              <a:rPr kumimoji="0" lang="zh-TW" altLang="en-US" sz="1600" b="1" dirty="0" smtClean="0">
                <a:latin typeface="+mj-lt"/>
                <a:ea typeface="+mj-ea"/>
              </a:rPr>
              <a:t>与</a:t>
            </a:r>
            <a:r>
              <a:rPr kumimoji="0" lang="en-US" altLang="zh-TW" sz="1600" b="1" dirty="0" smtClean="0">
                <a:latin typeface="+mj-lt"/>
                <a:ea typeface="+mj-ea"/>
              </a:rPr>
              <a:t>2</a:t>
            </a:r>
            <a:r>
              <a:rPr kumimoji="0" lang="zh-TW" altLang="en-US" sz="1600" b="1" dirty="0" smtClean="0">
                <a:latin typeface="+mj-lt"/>
                <a:ea typeface="+mj-ea"/>
              </a:rPr>
              <a:t>组</a:t>
            </a:r>
            <a:r>
              <a:rPr kumimoji="0" lang="en-US" altLang="zh-TW" sz="1600" b="1" dirty="0" smtClean="0">
                <a:latin typeface="+mj-lt"/>
                <a:ea typeface="+mj-ea"/>
              </a:rPr>
              <a:t>RS-485</a:t>
            </a:r>
            <a:r>
              <a:rPr kumimoji="0" lang="zh-TW" altLang="en-US" sz="1600" b="1" dirty="0" smtClean="0">
                <a:latin typeface="+mj-lt"/>
                <a:ea typeface="+mj-ea"/>
              </a:rPr>
              <a:t>通讯端口（主</a:t>
            </a:r>
            <a:r>
              <a:rPr kumimoji="0" lang="en-US" altLang="zh-TW" sz="1600" b="1" dirty="0" smtClean="0">
                <a:latin typeface="+mj-lt"/>
                <a:ea typeface="+mj-ea"/>
              </a:rPr>
              <a:t>/</a:t>
            </a:r>
            <a:r>
              <a:rPr kumimoji="0" lang="zh-TW" altLang="en-US" sz="1600" b="1" dirty="0" smtClean="0">
                <a:latin typeface="+mj-lt"/>
                <a:ea typeface="+mj-ea"/>
              </a:rPr>
              <a:t>从站）</a:t>
            </a:r>
            <a:endParaRPr kumimoji="0" lang="en-US" altLang="zh-TW" sz="1600" b="1" dirty="0" smtClean="0"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兼容标准</a:t>
            </a:r>
            <a:r>
              <a:rPr kumimoji="0" lang="en-US" altLang="zh-TW" sz="1600" b="1" dirty="0" smtClean="0">
                <a:latin typeface="+mj-lt"/>
                <a:ea typeface="+mj-ea"/>
              </a:rPr>
              <a:t>MODBUS ASCII/RTU</a:t>
            </a:r>
            <a:r>
              <a:rPr kumimoji="0" lang="zh-TW" altLang="en-US" sz="1600" b="1" dirty="0" smtClean="0">
                <a:latin typeface="+mj-lt"/>
                <a:ea typeface="+mj-ea"/>
              </a:rPr>
              <a:t>通讯协议，支援</a:t>
            </a:r>
            <a:r>
              <a:rPr kumimoji="0" lang="en-US" altLang="zh-TW" sz="1600" b="1" dirty="0" smtClean="0">
                <a:latin typeface="+mj-lt"/>
                <a:ea typeface="+mj-ea"/>
              </a:rPr>
              <a:t>PLC Link</a:t>
            </a:r>
            <a:r>
              <a:rPr kumimoji="0" lang="zh-TW" altLang="en-US" sz="1600" b="1" dirty="0" smtClean="0">
                <a:latin typeface="+mj-lt"/>
                <a:ea typeface="+mj-ea"/>
              </a:rPr>
              <a:t>功能</a:t>
            </a:r>
            <a:endParaRPr kumimoji="0" lang="en-US" altLang="zh-TW" sz="1600" b="1" dirty="0" smtClean="0"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zh-TW" sz="1600" b="1" dirty="0" smtClean="0">
                <a:latin typeface="+mj-lt"/>
                <a:ea typeface="+mj-ea"/>
              </a:rPr>
              <a:t>       V2.0</a:t>
            </a:r>
            <a:r>
              <a:rPr kumimoji="0" lang="zh-TW" altLang="en-US" sz="1600" b="1" dirty="0" smtClean="0">
                <a:latin typeface="+mj-lt"/>
                <a:ea typeface="+mj-ea"/>
              </a:rPr>
              <a:t>版以上支持万年历功能</a:t>
            </a:r>
            <a:r>
              <a:rPr kumimoji="0" lang="en-US" altLang="zh-TW" sz="1600" b="1" dirty="0" smtClean="0">
                <a:latin typeface="+mj-lt"/>
                <a:ea typeface="+mj-ea"/>
              </a:rPr>
              <a:t>(</a:t>
            </a:r>
            <a:r>
              <a:rPr kumimoji="0" lang="zh-TW" altLang="en-US" sz="1600" b="1" dirty="0" smtClean="0">
                <a:latin typeface="+mj-lt"/>
                <a:ea typeface="+mj-ea"/>
              </a:rPr>
              <a:t>免电池</a:t>
            </a:r>
            <a:r>
              <a:rPr kumimoji="0" lang="en-US" altLang="zh-TW" sz="1600" b="1" dirty="0" smtClean="0">
                <a:latin typeface="+mj-lt"/>
                <a:ea typeface="+mj-ea"/>
              </a:rPr>
              <a:t>)</a:t>
            </a:r>
            <a:r>
              <a:rPr kumimoji="0" lang="zh-TW" altLang="en-US" sz="1600" b="1" dirty="0" smtClean="0">
                <a:latin typeface="+mj-lt"/>
                <a:ea typeface="+mj-ea"/>
              </a:rPr>
              <a:t>，断电时可维持一周以上</a:t>
            </a:r>
            <a:endParaRPr kumimoji="0" lang="en-US" altLang="zh-TW" sz="1600" b="1" dirty="0" smtClean="0"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支援</a:t>
            </a:r>
            <a:r>
              <a:rPr kumimoji="0" lang="en-US" altLang="zh-TW" sz="1600" b="1" dirty="0" smtClean="0">
                <a:latin typeface="+mj-lt"/>
                <a:ea typeface="+mj-ea"/>
              </a:rPr>
              <a:t>DVP-S</a:t>
            </a:r>
            <a:r>
              <a:rPr kumimoji="0" lang="zh-TW" altLang="en-US" sz="1600" b="1" dirty="0" smtClean="0">
                <a:latin typeface="+mj-lt"/>
                <a:ea typeface="+mj-ea"/>
              </a:rPr>
              <a:t>系列左侧及右侧模块，提供用户多样模块选择性</a:t>
            </a:r>
            <a:endParaRPr kumimoji="0" lang="en-US" altLang="zh-TW" sz="1600" b="1" dirty="0" smtClean="0"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zh-TW" sz="1600" dirty="0" smtClean="0"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000" b="1" dirty="0" smtClean="0">
                <a:solidFill>
                  <a:srgbClr val="0087DC"/>
                </a:solidFill>
                <a:latin typeface="+mj-ea"/>
                <a:ea typeface="+mj-ea"/>
              </a:rPr>
              <a:t>运动控制功能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dirty="0" smtClean="0">
                <a:latin typeface="+mj-ea"/>
                <a:ea typeface="+mj-ea"/>
              </a:rPr>
              <a:t>       </a:t>
            </a:r>
            <a:r>
              <a:rPr kumimoji="0" lang="zh-TW" altLang="en-US" sz="1600" b="1" dirty="0" smtClean="0">
                <a:latin typeface="+mj-ea"/>
                <a:ea typeface="+mj-ea"/>
              </a:rPr>
              <a:t>  </a:t>
            </a:r>
            <a:r>
              <a:rPr kumimoji="0" lang="en-US" altLang="zh-TW" sz="1600" b="1" dirty="0" smtClean="0">
                <a:latin typeface="+mj-ea"/>
                <a:ea typeface="+mj-ea"/>
              </a:rPr>
              <a:t>‧</a:t>
            </a:r>
            <a:r>
              <a:rPr kumimoji="0" lang="zh-TW" altLang="en-US" sz="1600" b="1" dirty="0" smtClean="0">
                <a:latin typeface="+mj-ea"/>
                <a:ea typeface="+mj-ea"/>
              </a:rPr>
              <a:t>  </a:t>
            </a:r>
            <a:r>
              <a:rPr kumimoji="0" lang="en-US" altLang="zh-TW" sz="1600" b="1" dirty="0" smtClean="0">
                <a:latin typeface="+mj-lt"/>
                <a:ea typeface="+mj-ea"/>
              </a:rPr>
              <a:t>4</a:t>
            </a:r>
            <a:r>
              <a:rPr kumimoji="0" lang="zh-TW" altLang="en-US" sz="1600" b="1" dirty="0" smtClean="0">
                <a:latin typeface="+mj-ea"/>
                <a:ea typeface="+mj-ea"/>
              </a:rPr>
              <a:t>点高速脉波输出：</a:t>
            </a:r>
            <a:r>
              <a:rPr kumimoji="0" lang="en-US" altLang="zh-TW" sz="1600" b="1" dirty="0" smtClean="0">
                <a:latin typeface="+mj-lt"/>
                <a:ea typeface="+mj-ea"/>
              </a:rPr>
              <a:t>2</a:t>
            </a:r>
            <a:r>
              <a:rPr kumimoji="0" lang="zh-TW" altLang="en-US" sz="1600" b="1" dirty="0" smtClean="0">
                <a:latin typeface="+mj-ea"/>
                <a:ea typeface="+mj-ea"/>
              </a:rPr>
              <a:t>点</a:t>
            </a:r>
            <a:r>
              <a:rPr kumimoji="0" lang="en-US" altLang="zh-TW" sz="1600" b="1" dirty="0" smtClean="0">
                <a:latin typeface="+mj-lt"/>
                <a:ea typeface="+mj-ea"/>
              </a:rPr>
              <a:t>100kHz</a:t>
            </a:r>
            <a:r>
              <a:rPr kumimoji="0" lang="zh-TW" altLang="en-US" sz="1600" b="1" dirty="0" smtClean="0">
                <a:latin typeface="+mj-ea"/>
                <a:ea typeface="+mj-ea"/>
              </a:rPr>
              <a:t>，</a:t>
            </a:r>
            <a:r>
              <a:rPr kumimoji="0" lang="en-US" altLang="zh-TW" sz="1600" b="1" dirty="0" smtClean="0">
                <a:latin typeface="+mj-lt"/>
                <a:ea typeface="+mj-ea"/>
              </a:rPr>
              <a:t>2</a:t>
            </a:r>
            <a:r>
              <a:rPr kumimoji="0" lang="zh-TW" altLang="en-US" sz="1600" b="1" dirty="0" smtClean="0">
                <a:latin typeface="+mj-ea"/>
                <a:ea typeface="+mj-ea"/>
              </a:rPr>
              <a:t>点</a:t>
            </a:r>
            <a:r>
              <a:rPr kumimoji="0" lang="en-US" altLang="zh-TW" sz="1600" b="1" dirty="0" smtClean="0">
                <a:latin typeface="+mj-lt"/>
                <a:ea typeface="+mj-ea"/>
              </a:rPr>
              <a:t>10kHz</a:t>
            </a:r>
            <a:endParaRPr kumimoji="0" lang="zh-TW" altLang="en-US" sz="1600" b="1" dirty="0" smtClean="0"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ea"/>
                <a:ea typeface="+mj-ea"/>
              </a:rPr>
              <a:t>         </a:t>
            </a:r>
            <a:r>
              <a:rPr kumimoji="0" lang="en-US" altLang="zh-TW" sz="1600" b="1" dirty="0" smtClean="0">
                <a:latin typeface="+mj-ea"/>
                <a:ea typeface="+mj-ea"/>
              </a:rPr>
              <a:t>‧</a:t>
            </a:r>
            <a:r>
              <a:rPr kumimoji="0" lang="zh-TW" altLang="en-US" sz="1600" b="1" dirty="0" smtClean="0">
                <a:latin typeface="+mj-ea"/>
                <a:ea typeface="+mj-ea"/>
              </a:rPr>
              <a:t> </a:t>
            </a:r>
            <a:r>
              <a:rPr kumimoji="0" lang="en-US" altLang="zh-TW" sz="1600" b="1" dirty="0" smtClean="0">
                <a:latin typeface="+mj-ea"/>
                <a:ea typeface="+mj-ea"/>
              </a:rPr>
              <a:t> </a:t>
            </a:r>
            <a:r>
              <a:rPr kumimoji="0" lang="en-US" altLang="zh-TW" sz="1600" b="1" dirty="0" smtClean="0">
                <a:latin typeface="+mj-lt"/>
                <a:ea typeface="+mj-ea"/>
              </a:rPr>
              <a:t>8</a:t>
            </a:r>
            <a:r>
              <a:rPr kumimoji="0" lang="zh-TW" altLang="en-US" sz="1600" b="1" dirty="0" smtClean="0">
                <a:latin typeface="+mj-ea"/>
                <a:ea typeface="+mj-ea"/>
              </a:rPr>
              <a:t>点高速脉波输入：</a:t>
            </a:r>
            <a:r>
              <a:rPr kumimoji="0" lang="en-US" altLang="zh-TW" sz="1600" b="1" dirty="0" smtClean="0">
                <a:latin typeface="+mj-lt"/>
                <a:ea typeface="+mj-ea"/>
              </a:rPr>
              <a:t>2</a:t>
            </a:r>
            <a:r>
              <a:rPr kumimoji="0" lang="zh-TW" altLang="en-US" sz="1600" b="1" dirty="0" smtClean="0">
                <a:latin typeface="+mj-ea"/>
                <a:ea typeface="+mj-ea"/>
              </a:rPr>
              <a:t>点</a:t>
            </a:r>
            <a:r>
              <a:rPr kumimoji="0" lang="en-US" altLang="zh-TW" sz="1600" b="1" dirty="0" smtClean="0">
                <a:latin typeface="+mj-lt"/>
                <a:ea typeface="+mj-ea"/>
              </a:rPr>
              <a:t>100kHz</a:t>
            </a:r>
            <a:r>
              <a:rPr kumimoji="0" lang="zh-TW" altLang="en-US" sz="1600" b="1" dirty="0" smtClean="0">
                <a:latin typeface="+mj-ea"/>
                <a:ea typeface="+mj-ea"/>
              </a:rPr>
              <a:t>，</a:t>
            </a:r>
            <a:r>
              <a:rPr kumimoji="0" lang="en-US" altLang="zh-TW" sz="1600" b="1" dirty="0" smtClean="0">
                <a:latin typeface="+mj-lt"/>
                <a:ea typeface="+mj-ea"/>
              </a:rPr>
              <a:t>6</a:t>
            </a:r>
            <a:r>
              <a:rPr kumimoji="0" lang="zh-TW" altLang="en-US" sz="1600" b="1" dirty="0" smtClean="0">
                <a:latin typeface="+mj-ea"/>
                <a:ea typeface="+mj-ea"/>
              </a:rPr>
              <a:t>点</a:t>
            </a:r>
            <a:r>
              <a:rPr kumimoji="0" lang="en-US" altLang="zh-TW" sz="1600" b="1" dirty="0" smtClean="0">
                <a:latin typeface="+mj-lt"/>
                <a:ea typeface="+mj-ea"/>
              </a:rPr>
              <a:t>10kHz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ea"/>
              </a:rPr>
              <a:t>         </a:t>
            </a:r>
            <a:r>
              <a:rPr kumimoji="0" lang="en-US" altLang="zh-TW" sz="1600" b="1" dirty="0" smtClean="0">
                <a:latin typeface="+mj-ea"/>
              </a:rPr>
              <a:t>‧</a:t>
            </a:r>
            <a:r>
              <a:rPr kumimoji="0" lang="zh-TW" altLang="en-US" sz="1600" b="1" dirty="0" smtClean="0">
                <a:latin typeface="+mj-ea"/>
              </a:rPr>
              <a:t>  </a:t>
            </a:r>
            <a:r>
              <a:rPr kumimoji="0" lang="zh-TW" altLang="en-US" sz="1600" b="1" dirty="0" smtClean="0">
                <a:latin typeface="+mj-ea"/>
                <a:ea typeface="+mj-ea"/>
              </a:rPr>
              <a:t>支援双轴同动 </a:t>
            </a:r>
            <a:r>
              <a:rPr kumimoji="0" lang="en-US" altLang="zh-TW" sz="1600" b="1" dirty="0" smtClean="0">
                <a:latin typeface="+mj-ea"/>
                <a:ea typeface="+mj-ea"/>
              </a:rPr>
              <a:t>(</a:t>
            </a:r>
            <a:r>
              <a:rPr kumimoji="0" lang="zh-TW" altLang="en-US" sz="1600" b="1" dirty="0" smtClean="0">
                <a:latin typeface="+mj-ea"/>
                <a:ea typeface="+mj-ea"/>
              </a:rPr>
              <a:t>直线补间与圆弧补间</a:t>
            </a:r>
            <a:r>
              <a:rPr kumimoji="0" lang="en-US" altLang="zh-TW" sz="1600" b="1" dirty="0" smtClean="0">
                <a:latin typeface="+mj-ea"/>
                <a:ea typeface="+mj-ea"/>
              </a:rPr>
              <a:t>)</a:t>
            </a:r>
          </a:p>
        </p:txBody>
      </p:sp>
      <p:pic>
        <p:nvPicPr>
          <p:cNvPr id="17415" name="Picture 8" descr="E:\e-learning\PLC\製作檔\DVP20SX2_P_45_20100106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311" y="1447800"/>
            <a:ext cx="130147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 txBox="1">
            <a:spLocks/>
          </p:cNvSpPr>
          <p:nvPr/>
        </p:nvSpPr>
        <p:spPr bwMode="auto">
          <a:xfrm>
            <a:off x="2369907" y="328613"/>
            <a:ext cx="618344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lang="en-US" altLang="zh-TW" sz="3200" b="1">
                <a:solidFill>
                  <a:srgbClr val="0070C0"/>
                </a:solidFill>
                <a:ea typeface="微軟正黑體" pitchFamily="34" charset="-120"/>
              </a:rPr>
              <a:t>DVP-SE</a:t>
            </a:r>
            <a:r>
              <a:rPr lang="zh-TW" altLang="en-US" sz="3200" b="1">
                <a:solidFill>
                  <a:srgbClr val="0070C0"/>
                </a:solidFill>
                <a:ea typeface="微軟正黑體" pitchFamily="34" charset="-120"/>
              </a:rPr>
              <a:t>介绍</a:t>
            </a:r>
            <a:endParaRPr lang="en-US" altLang="zh-TW" sz="3200" b="1">
              <a:solidFill>
                <a:srgbClr val="0070C0"/>
              </a:solidFill>
              <a:ea typeface="微軟正黑體" pitchFamily="34" charset="-120"/>
            </a:endParaRPr>
          </a:p>
        </p:txBody>
      </p:sp>
      <p:grpSp>
        <p:nvGrpSpPr>
          <p:cNvPr id="18435" name="群組 5"/>
          <p:cNvGrpSpPr>
            <a:grpSpLocks/>
          </p:cNvGrpSpPr>
          <p:nvPr/>
        </p:nvGrpSpPr>
        <p:grpSpPr bwMode="auto">
          <a:xfrm>
            <a:off x="4476002" y="1143001"/>
            <a:ext cx="4245900" cy="4024313"/>
            <a:chOff x="5028406" y="1143000"/>
            <a:chExt cx="4038600" cy="3733800"/>
          </a:xfrm>
        </p:grpSpPr>
        <p:pic>
          <p:nvPicPr>
            <p:cNvPr id="18439" name="Picture 9" descr="E:\e-learning\PLC\製作檔\shutterstock_78027169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17" r="7249"/>
            <a:stretch>
              <a:fillRect/>
            </a:stretch>
          </p:blipFill>
          <p:spPr bwMode="auto">
            <a:xfrm>
              <a:off x="5866606" y="1143001"/>
              <a:ext cx="2895600" cy="175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流程圖: 文件 8"/>
            <p:cNvSpPr/>
            <p:nvPr/>
          </p:nvSpPr>
          <p:spPr>
            <a:xfrm flipV="1">
              <a:off x="5610136" y="2133600"/>
              <a:ext cx="3380670" cy="2092166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28406" y="1143000"/>
              <a:ext cx="837832" cy="32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761706" y="1143000"/>
              <a:ext cx="305300" cy="32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637612" y="3124050"/>
              <a:ext cx="3429394" cy="17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</p:grp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552539" y="1143001"/>
            <a:ext cx="4370477" cy="1571625"/>
          </a:xfrm>
          <a:prstGeom prst="rect">
            <a:avLst/>
          </a:prstGeom>
          <a:noFill/>
          <a:ln>
            <a:noFill/>
          </a:ln>
          <a:extLst/>
        </p:spPr>
        <p:txBody>
          <a:bodyPr lIns="90000" tIns="46800" rIns="90000" bIns="46800">
            <a:spAutoFit/>
          </a:bodyPr>
          <a:lstStyle>
            <a:lvl1pPr marL="180975" indent="-180975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kumimoji="0"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网络型进阶薄型主机</a:t>
            </a:r>
            <a:endParaRPr kumimoji="0" lang="en-US" altLang="zh-TW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业界最完整的通讯型主机：</a:t>
            </a:r>
            <a:endParaRPr kumimoji="0" lang="en-US" altLang="zh-TW" sz="2000" b="1" dirty="0" smtClean="0">
              <a:solidFill>
                <a:srgbClr val="00B050"/>
              </a:solidFill>
              <a:latin typeface="+mj-lt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主机点数</a:t>
            </a: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8DI/4DO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，内建</a:t>
            </a: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Mini USB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，</a:t>
            </a:r>
            <a:endParaRPr kumimoji="0" lang="en-US" altLang="zh-TW" sz="2000" b="1" dirty="0" smtClean="0">
              <a:solidFill>
                <a:srgbClr val="00B050"/>
              </a:solidFill>
              <a:latin typeface="+mj-lt"/>
              <a:ea typeface="微軟正黑體" pitchFamily="34" charset="-120"/>
            </a:endParaRPr>
          </a:p>
          <a:p>
            <a:pPr marL="702900" indent="-342900" eaLnBrk="1" hangingPunct="1"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Ethernet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，</a:t>
            </a: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2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组</a:t>
            </a:r>
            <a:r>
              <a:rPr kumimoji="0" lang="en-US" altLang="zh-TW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RS-485 </a:t>
            </a:r>
            <a:r>
              <a:rPr kumimoji="0" lang="zh-TW" altLang="en-US" sz="2000" b="1" dirty="0" smtClean="0">
                <a:solidFill>
                  <a:srgbClr val="00B050"/>
                </a:solidFill>
                <a:latin typeface="+mj-lt"/>
                <a:ea typeface="微軟正黑體" pitchFamily="34" charset="-120"/>
              </a:rPr>
              <a:t>通讯端口</a:t>
            </a:r>
            <a:endParaRPr kumimoji="0" lang="en-US" altLang="zh-TW" sz="2000" b="1" dirty="0" smtClean="0">
              <a:solidFill>
                <a:srgbClr val="00B050"/>
              </a:solidFill>
              <a:latin typeface="+mj-lt"/>
              <a:ea typeface="微軟正黑體" pitchFamily="34" charset="-120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552539" y="2838450"/>
            <a:ext cx="8591461" cy="4009432"/>
          </a:xfrm>
          <a:prstGeom prst="rect">
            <a:avLst/>
          </a:prstGeom>
          <a:noFill/>
          <a:ln>
            <a:noFill/>
          </a:ln>
          <a:extLst/>
        </p:spPr>
        <p:txBody>
          <a:bodyPr lIns="90000" tIns="46800" rIns="90000" bIns="46800">
            <a:spAutoFit/>
          </a:bodyPr>
          <a:lstStyle>
            <a:lvl1pPr marL="180975" indent="-180975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457200" eaLnBrk="0" hangingPunct="0"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ea"/>
                <a:ea typeface="+mj-ea"/>
              </a:rPr>
              <a:t>采用</a:t>
            </a:r>
            <a:r>
              <a:rPr kumimoji="0" lang="en-US" altLang="zh-TW" sz="1600" b="1" dirty="0" smtClean="0">
                <a:latin typeface="+mj-lt"/>
                <a:ea typeface="+mj-ea"/>
              </a:rPr>
              <a:t>32</a:t>
            </a:r>
            <a:r>
              <a:rPr kumimoji="0" lang="zh-TW" altLang="en-US" sz="1600" b="1" dirty="0" smtClean="0">
                <a:latin typeface="+mj-ea"/>
                <a:ea typeface="+mj-ea"/>
              </a:rPr>
              <a:t>位</a:t>
            </a:r>
            <a:r>
              <a:rPr kumimoji="0" lang="en-US" altLang="zh-TW" sz="1600" b="1" dirty="0" smtClean="0">
                <a:latin typeface="+mj-lt"/>
                <a:ea typeface="+mj-ea"/>
              </a:rPr>
              <a:t>CPU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程序容量：</a:t>
            </a:r>
            <a:r>
              <a:rPr kumimoji="0" lang="en-US" altLang="zh-TW" sz="1600" b="1" dirty="0" smtClean="0">
                <a:latin typeface="+mj-lt"/>
                <a:ea typeface="+mj-ea"/>
              </a:rPr>
              <a:t>16k steps / </a:t>
            </a:r>
            <a:r>
              <a:rPr kumimoji="0" lang="zh-TW" altLang="en-US" sz="1600" b="1" dirty="0" smtClean="0">
                <a:latin typeface="+mj-lt"/>
                <a:ea typeface="+mj-ea"/>
              </a:rPr>
              <a:t>数据缓存器：</a:t>
            </a:r>
            <a:r>
              <a:rPr kumimoji="0" lang="en-US" altLang="zh-TW" sz="1600" b="1" dirty="0" smtClean="0">
                <a:latin typeface="+mj-lt"/>
                <a:ea typeface="+mj-ea"/>
              </a:rPr>
              <a:t>12k words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zh-TW" sz="1600" b="1" dirty="0" smtClean="0">
                <a:latin typeface="+mj-lt"/>
                <a:ea typeface="+mj-ea"/>
              </a:rPr>
              <a:t>PLC</a:t>
            </a:r>
            <a:r>
              <a:rPr kumimoji="0" lang="zh-TW" altLang="en-US" sz="1600" b="1" dirty="0" smtClean="0">
                <a:latin typeface="+mj-lt"/>
                <a:ea typeface="+mj-ea"/>
              </a:rPr>
              <a:t>处理速度，</a:t>
            </a:r>
            <a:r>
              <a:rPr kumimoji="0" lang="en-US" altLang="zh-TW" sz="1600" b="1" dirty="0" smtClean="0">
                <a:latin typeface="+mj-lt"/>
                <a:ea typeface="+mj-ea"/>
              </a:rPr>
              <a:t>LD</a:t>
            </a:r>
            <a:r>
              <a:rPr kumimoji="0" lang="zh-TW" altLang="en-US" sz="1600" b="1" dirty="0" smtClean="0">
                <a:latin typeface="+mj-lt"/>
                <a:ea typeface="+mj-ea"/>
              </a:rPr>
              <a:t>：</a:t>
            </a:r>
            <a:r>
              <a:rPr kumimoji="0" lang="en-US" altLang="zh-TW" sz="1600" b="1" dirty="0" smtClean="0">
                <a:latin typeface="+mj-lt"/>
                <a:ea typeface="+mj-ea"/>
              </a:rPr>
              <a:t>0.64</a:t>
            </a:r>
            <a:r>
              <a:rPr lang="el-GR" altLang="zh-TW" sz="1600" b="1" dirty="0" smtClean="0"/>
              <a:t> μ</a:t>
            </a:r>
            <a:r>
              <a:rPr kumimoji="0" lang="en-US" altLang="zh-TW" sz="1600" b="1" dirty="0" smtClean="0">
                <a:latin typeface="+mj-lt"/>
                <a:ea typeface="+mj-ea"/>
              </a:rPr>
              <a:t>s</a:t>
            </a:r>
            <a:r>
              <a:rPr kumimoji="0" lang="zh-TW" altLang="en-US" sz="1600" b="1" dirty="0" smtClean="0">
                <a:latin typeface="+mj-lt"/>
                <a:ea typeface="+mj-ea"/>
              </a:rPr>
              <a:t>，</a:t>
            </a:r>
            <a:r>
              <a:rPr kumimoji="0" lang="en-US" altLang="zh-TW" sz="1600" b="1" dirty="0" smtClean="0">
                <a:latin typeface="+mj-lt"/>
                <a:ea typeface="+mj-ea"/>
              </a:rPr>
              <a:t>MOV</a:t>
            </a:r>
            <a:r>
              <a:rPr kumimoji="0" lang="zh-TW" altLang="en-US" sz="1600" b="1" dirty="0" smtClean="0">
                <a:latin typeface="+mj-lt"/>
                <a:ea typeface="+mj-ea"/>
              </a:rPr>
              <a:t>：</a:t>
            </a:r>
            <a:r>
              <a:rPr kumimoji="0" lang="en-US" altLang="zh-TW" sz="1600" b="1" dirty="0" smtClean="0">
                <a:latin typeface="+mj-lt"/>
                <a:ea typeface="+mj-ea"/>
              </a:rPr>
              <a:t>2</a:t>
            </a:r>
            <a:r>
              <a:rPr lang="el-GR" altLang="zh-TW" sz="1600" b="1" dirty="0" smtClean="0"/>
              <a:t> μ</a:t>
            </a:r>
            <a:r>
              <a:rPr kumimoji="0" lang="en-US" altLang="zh-TW" sz="1600" b="1" dirty="0" smtClean="0">
                <a:latin typeface="+mj-lt"/>
                <a:ea typeface="+mj-ea"/>
              </a:rPr>
              <a:t>s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内建</a:t>
            </a:r>
            <a:r>
              <a:rPr kumimoji="0" lang="en-US" altLang="zh-TW" sz="1600" b="1" dirty="0" smtClean="0">
                <a:latin typeface="+mj-lt"/>
                <a:ea typeface="+mj-ea"/>
              </a:rPr>
              <a:t>Ethernet</a:t>
            </a:r>
            <a:r>
              <a:rPr kumimoji="0" lang="zh-TW" altLang="en-US" sz="1600" b="1" dirty="0" smtClean="0">
                <a:latin typeface="+mj-lt"/>
                <a:ea typeface="+mj-ea"/>
              </a:rPr>
              <a:t>支援</a:t>
            </a:r>
            <a:r>
              <a:rPr kumimoji="0" lang="en-US" altLang="zh-TW" sz="1600" b="1" dirty="0" smtClean="0">
                <a:latin typeface="+mj-lt"/>
                <a:ea typeface="+mj-ea"/>
              </a:rPr>
              <a:t>MODBUS TCP</a:t>
            </a:r>
            <a:r>
              <a:rPr kumimoji="0" lang="zh-TW" altLang="en-US" sz="1600" b="1" dirty="0" smtClean="0">
                <a:latin typeface="+mj-lt"/>
                <a:ea typeface="+mj-ea"/>
              </a:rPr>
              <a:t>及</a:t>
            </a:r>
            <a:r>
              <a:rPr kumimoji="0" lang="en-US" altLang="zh-TW" sz="1600" b="1" dirty="0" smtClean="0">
                <a:latin typeface="+mj-lt"/>
                <a:ea typeface="+mj-ea"/>
              </a:rPr>
              <a:t>Ethernet/IP</a:t>
            </a:r>
            <a:r>
              <a:rPr kumimoji="0" lang="zh-TW" altLang="en-US" sz="1600" b="1" dirty="0" smtClean="0">
                <a:latin typeface="+mj-lt"/>
                <a:ea typeface="+mj-ea"/>
              </a:rPr>
              <a:t>从站</a:t>
            </a:r>
            <a:r>
              <a:rPr kumimoji="0" lang="en-US" altLang="zh-TW" sz="1600" b="1" dirty="0" smtClean="0">
                <a:latin typeface="+mj-lt"/>
                <a:ea typeface="+mj-ea"/>
              </a:rPr>
              <a:t>(Adapter)</a:t>
            </a:r>
            <a:r>
              <a:rPr kumimoji="0" lang="zh-TW" altLang="en-US" sz="1600" b="1" dirty="0" smtClean="0">
                <a:latin typeface="+mj-lt"/>
                <a:ea typeface="+mj-ea"/>
              </a:rPr>
              <a:t>，同时支持市场二大通讯格式</a:t>
            </a:r>
            <a:endParaRPr kumimoji="0" lang="en-US" altLang="zh-TW" sz="1600" b="1" dirty="0" smtClean="0"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zh-TW" sz="1600" b="1" dirty="0" smtClean="0">
                <a:latin typeface="+mj-lt"/>
                <a:ea typeface="+mj-ea"/>
              </a:rPr>
              <a:t>IP Filter</a:t>
            </a:r>
            <a:r>
              <a:rPr kumimoji="0" lang="zh-TW" altLang="en-US" sz="1600" b="1" dirty="0" smtClean="0">
                <a:latin typeface="+mj-lt"/>
                <a:ea typeface="+mj-ea"/>
              </a:rPr>
              <a:t>功能，提供第一重防火墙，有效隔离在网络上的威胁</a:t>
            </a:r>
            <a:endParaRPr kumimoji="0" lang="en-US" altLang="zh-TW" sz="1600" b="1" dirty="0" smtClean="0"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支援</a:t>
            </a:r>
            <a:r>
              <a:rPr kumimoji="0" lang="en-US" altLang="zh-TW" sz="1600" b="1" dirty="0" smtClean="0">
                <a:latin typeface="+mj-lt"/>
                <a:ea typeface="+mj-ea"/>
              </a:rPr>
              <a:t>DVP-S</a:t>
            </a:r>
            <a:r>
              <a:rPr kumimoji="0" lang="zh-TW" altLang="en-US" sz="1600" b="1" dirty="0" smtClean="0">
                <a:latin typeface="+mj-lt"/>
                <a:ea typeface="+mj-ea"/>
              </a:rPr>
              <a:t>系列左侧及右侧模块，提供用户多样模块选择性</a:t>
            </a:r>
            <a:endParaRPr kumimoji="0" lang="en-US" altLang="zh-TW" sz="1600" b="1" dirty="0" smtClean="0"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lt"/>
                <a:ea typeface="+mj-ea"/>
              </a:rPr>
              <a:t>不使用电池，免维护</a:t>
            </a:r>
            <a:r>
              <a:rPr kumimoji="0" lang="en-US" altLang="zh-TW" sz="1600" b="1" dirty="0" smtClean="0">
                <a:latin typeface="+mj-lt"/>
                <a:ea typeface="+mj-ea"/>
              </a:rPr>
              <a:t>(</a:t>
            </a:r>
            <a:r>
              <a:rPr kumimoji="0" lang="zh-TW" altLang="en-US" sz="1600" b="1" dirty="0" smtClean="0">
                <a:latin typeface="+mj-lt"/>
                <a:ea typeface="+mj-ea"/>
              </a:rPr>
              <a:t>断电后，万年历可保持</a:t>
            </a:r>
            <a:r>
              <a:rPr kumimoji="0" lang="en-US" altLang="zh-TW" sz="1600" b="1" dirty="0" smtClean="0">
                <a:latin typeface="+mj-lt"/>
                <a:ea typeface="+mj-ea"/>
              </a:rPr>
              <a:t>15</a:t>
            </a:r>
            <a:r>
              <a:rPr kumimoji="0" lang="zh-TW" altLang="en-US" sz="1600" b="1" dirty="0" smtClean="0">
                <a:latin typeface="+mj-lt"/>
                <a:ea typeface="+mj-ea"/>
              </a:rPr>
              <a:t>天</a:t>
            </a:r>
            <a:r>
              <a:rPr kumimoji="0" lang="en-US" altLang="zh-TW" sz="1600" b="1" dirty="0" smtClean="0">
                <a:latin typeface="+mj-lt"/>
                <a:ea typeface="+mj-ea"/>
              </a:rPr>
              <a:t>)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zh-TW" sz="1600" dirty="0" smtClean="0"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2000" b="1" dirty="0" smtClean="0">
                <a:solidFill>
                  <a:srgbClr val="0087DC"/>
                </a:solidFill>
                <a:latin typeface="+mj-ea"/>
                <a:ea typeface="+mj-ea"/>
              </a:rPr>
              <a:t>运动控制功能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dirty="0" smtClean="0">
                <a:latin typeface="+mj-ea"/>
                <a:ea typeface="+mj-ea"/>
              </a:rPr>
              <a:t>         </a:t>
            </a:r>
            <a:r>
              <a:rPr kumimoji="0" lang="en-US" altLang="zh-TW" sz="1600" b="1" dirty="0" smtClean="0">
                <a:latin typeface="+mj-ea"/>
                <a:ea typeface="+mj-ea"/>
              </a:rPr>
              <a:t>‧</a:t>
            </a:r>
            <a:r>
              <a:rPr kumimoji="0" lang="zh-TW" altLang="en-US" sz="1600" b="1" dirty="0" smtClean="0">
                <a:latin typeface="+mj-ea"/>
                <a:ea typeface="+mj-ea"/>
              </a:rPr>
              <a:t>  </a:t>
            </a:r>
            <a:r>
              <a:rPr kumimoji="0" lang="en-US" altLang="zh-TW" sz="1600" b="1" dirty="0" smtClean="0">
                <a:latin typeface="+mj-lt"/>
                <a:ea typeface="+mj-ea"/>
              </a:rPr>
              <a:t>4</a:t>
            </a:r>
            <a:r>
              <a:rPr kumimoji="0" lang="zh-TW" altLang="en-US" sz="1600" b="1" dirty="0" smtClean="0">
                <a:latin typeface="+mj-ea"/>
                <a:ea typeface="+mj-ea"/>
              </a:rPr>
              <a:t>点高速脉波输出：</a:t>
            </a:r>
            <a:r>
              <a:rPr kumimoji="0" lang="en-US" altLang="zh-TW" sz="1600" b="1" dirty="0" smtClean="0">
                <a:latin typeface="+mj-lt"/>
                <a:ea typeface="+mj-ea"/>
              </a:rPr>
              <a:t>2</a:t>
            </a:r>
            <a:r>
              <a:rPr kumimoji="0" lang="zh-TW" altLang="en-US" sz="1600" b="1" dirty="0" smtClean="0">
                <a:latin typeface="+mj-ea"/>
                <a:ea typeface="+mj-ea"/>
              </a:rPr>
              <a:t>点</a:t>
            </a:r>
            <a:r>
              <a:rPr kumimoji="0" lang="en-US" altLang="zh-TW" sz="1600" b="1" dirty="0" smtClean="0">
                <a:latin typeface="+mj-lt"/>
                <a:ea typeface="+mj-ea"/>
              </a:rPr>
              <a:t>100kHz</a:t>
            </a:r>
            <a:r>
              <a:rPr kumimoji="0" lang="zh-TW" altLang="en-US" sz="1600" b="1" dirty="0" smtClean="0">
                <a:latin typeface="+mj-ea"/>
                <a:ea typeface="+mj-ea"/>
              </a:rPr>
              <a:t>，</a:t>
            </a:r>
            <a:r>
              <a:rPr kumimoji="0" lang="en-US" altLang="zh-TW" sz="1600" b="1" dirty="0" smtClean="0">
                <a:latin typeface="+mj-lt"/>
                <a:ea typeface="+mj-ea"/>
              </a:rPr>
              <a:t>2</a:t>
            </a:r>
            <a:r>
              <a:rPr kumimoji="0" lang="zh-TW" altLang="en-US" sz="1600" b="1" dirty="0" smtClean="0">
                <a:latin typeface="+mj-ea"/>
                <a:ea typeface="+mj-ea"/>
              </a:rPr>
              <a:t>点</a:t>
            </a:r>
            <a:r>
              <a:rPr kumimoji="0" lang="en-US" altLang="zh-TW" sz="1600" b="1" dirty="0" smtClean="0">
                <a:latin typeface="+mj-lt"/>
                <a:ea typeface="+mj-ea"/>
              </a:rPr>
              <a:t>10kHz</a:t>
            </a:r>
            <a:endParaRPr kumimoji="0" lang="zh-TW" altLang="en-US" sz="1600" b="1" dirty="0" smtClean="0">
              <a:latin typeface="+mj-lt"/>
              <a:ea typeface="+mj-ea"/>
            </a:endParaRP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ea"/>
                <a:ea typeface="+mj-ea"/>
              </a:rPr>
              <a:t>         </a:t>
            </a:r>
            <a:r>
              <a:rPr kumimoji="0" lang="en-US" altLang="zh-TW" sz="1600" b="1" dirty="0" smtClean="0">
                <a:latin typeface="+mj-ea"/>
                <a:ea typeface="+mj-ea"/>
              </a:rPr>
              <a:t>‧</a:t>
            </a:r>
            <a:r>
              <a:rPr kumimoji="0" lang="zh-TW" altLang="en-US" sz="1600" b="1" dirty="0" smtClean="0">
                <a:latin typeface="+mj-ea"/>
                <a:ea typeface="+mj-ea"/>
              </a:rPr>
              <a:t> </a:t>
            </a:r>
            <a:r>
              <a:rPr kumimoji="0" lang="en-US" altLang="zh-TW" sz="1600" b="1" dirty="0" smtClean="0">
                <a:latin typeface="+mj-ea"/>
                <a:ea typeface="+mj-ea"/>
              </a:rPr>
              <a:t> </a:t>
            </a:r>
            <a:r>
              <a:rPr kumimoji="0" lang="en-US" altLang="zh-TW" sz="1600" b="1" dirty="0" smtClean="0">
                <a:latin typeface="+mj-lt"/>
                <a:ea typeface="+mj-ea"/>
              </a:rPr>
              <a:t>8</a:t>
            </a:r>
            <a:r>
              <a:rPr kumimoji="0" lang="zh-TW" altLang="en-US" sz="1600" b="1" dirty="0" smtClean="0">
                <a:latin typeface="+mj-ea"/>
                <a:ea typeface="+mj-ea"/>
              </a:rPr>
              <a:t>点高速脉波输入：</a:t>
            </a:r>
            <a:r>
              <a:rPr kumimoji="0" lang="en-US" altLang="zh-TW" sz="1600" b="1" dirty="0" smtClean="0">
                <a:latin typeface="+mj-lt"/>
                <a:ea typeface="+mj-ea"/>
              </a:rPr>
              <a:t>2</a:t>
            </a:r>
            <a:r>
              <a:rPr kumimoji="0" lang="zh-TW" altLang="en-US" sz="1600" b="1" dirty="0" smtClean="0">
                <a:latin typeface="+mj-ea"/>
                <a:ea typeface="+mj-ea"/>
              </a:rPr>
              <a:t>点</a:t>
            </a:r>
            <a:r>
              <a:rPr kumimoji="0" lang="en-US" altLang="zh-TW" sz="1600" b="1" dirty="0" smtClean="0">
                <a:latin typeface="+mj-lt"/>
                <a:ea typeface="+mj-ea"/>
              </a:rPr>
              <a:t>100kHz</a:t>
            </a:r>
            <a:r>
              <a:rPr kumimoji="0" lang="zh-TW" altLang="en-US" sz="1600" b="1" dirty="0" smtClean="0">
                <a:latin typeface="+mj-ea"/>
                <a:ea typeface="+mj-ea"/>
              </a:rPr>
              <a:t>，</a:t>
            </a:r>
            <a:r>
              <a:rPr kumimoji="0" lang="en-US" altLang="zh-TW" sz="1600" b="1" dirty="0" smtClean="0">
                <a:latin typeface="+mj-lt"/>
                <a:ea typeface="+mj-ea"/>
              </a:rPr>
              <a:t>6</a:t>
            </a:r>
            <a:r>
              <a:rPr kumimoji="0" lang="zh-TW" altLang="en-US" sz="1600" b="1" dirty="0" smtClean="0">
                <a:latin typeface="+mj-ea"/>
                <a:ea typeface="+mj-ea"/>
              </a:rPr>
              <a:t>点</a:t>
            </a:r>
            <a:r>
              <a:rPr kumimoji="0" lang="en-US" altLang="zh-TW" sz="1600" b="1" dirty="0" smtClean="0">
                <a:latin typeface="+mj-lt"/>
                <a:ea typeface="+mj-ea"/>
              </a:rPr>
              <a:t>10kHz</a:t>
            </a:r>
          </a:p>
          <a:p>
            <a:pPr marL="702900" lvl="1" indent="-34290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ct val="100000"/>
              <a:tabLst>
                <a:tab pos="56515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zh-TW" altLang="en-US" sz="1600" b="1" dirty="0" smtClean="0">
                <a:latin typeface="+mj-ea"/>
              </a:rPr>
              <a:t>         </a:t>
            </a:r>
            <a:r>
              <a:rPr kumimoji="0" lang="en-US" altLang="zh-TW" sz="1600" b="1" dirty="0" smtClean="0">
                <a:latin typeface="+mj-ea"/>
              </a:rPr>
              <a:t>‧</a:t>
            </a:r>
            <a:r>
              <a:rPr kumimoji="0" lang="zh-TW" altLang="en-US" sz="1600" b="1" dirty="0" smtClean="0">
                <a:latin typeface="+mj-ea"/>
              </a:rPr>
              <a:t>  </a:t>
            </a:r>
            <a:r>
              <a:rPr kumimoji="0" lang="zh-TW" altLang="en-US" sz="1600" b="1" dirty="0" smtClean="0">
                <a:latin typeface="+mj-ea"/>
                <a:ea typeface="+mj-ea"/>
              </a:rPr>
              <a:t>支援双轴同动 </a:t>
            </a:r>
            <a:r>
              <a:rPr kumimoji="0" lang="en-US" altLang="zh-TW" sz="1600" b="1" dirty="0" smtClean="0">
                <a:latin typeface="+mj-ea"/>
                <a:ea typeface="+mj-ea"/>
              </a:rPr>
              <a:t>(</a:t>
            </a:r>
            <a:r>
              <a:rPr kumimoji="0" lang="zh-TW" altLang="en-US" sz="1600" b="1" dirty="0" smtClean="0">
                <a:latin typeface="+mj-ea"/>
                <a:ea typeface="+mj-ea"/>
              </a:rPr>
              <a:t>直线补间与圆弧补间</a:t>
            </a:r>
            <a:r>
              <a:rPr kumimoji="0" lang="en-US" altLang="zh-TW" sz="1600" b="1" dirty="0" smtClean="0">
                <a:latin typeface="+mj-ea"/>
                <a:ea typeface="+mj-ea"/>
              </a:rPr>
              <a:t>)</a:t>
            </a:r>
          </a:p>
        </p:txBody>
      </p:sp>
      <p:pic>
        <p:nvPicPr>
          <p:cNvPr id="18438" name="Picture 13" descr="C:\Users\fairy.yu\Desktop\DVP-12SE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711" y="1447800"/>
            <a:ext cx="874974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231"/>
          <p:cNvGrpSpPr>
            <a:grpSpLocks/>
          </p:cNvGrpSpPr>
          <p:nvPr/>
        </p:nvGrpSpPr>
        <p:grpSpPr bwMode="auto">
          <a:xfrm>
            <a:off x="791308" y="428625"/>
            <a:ext cx="8080131" cy="1295400"/>
            <a:chOff x="785778" y="2578526"/>
            <a:chExt cx="8754244" cy="1295400"/>
          </a:xfrm>
        </p:grpSpPr>
        <p:sp>
          <p:nvSpPr>
            <p:cNvPr id="11283" name="object 354"/>
            <p:cNvSpPr txBox="1">
              <a:spLocks noChangeArrowheads="1"/>
            </p:cNvSpPr>
            <p:nvPr/>
          </p:nvSpPr>
          <p:spPr bwMode="auto">
            <a:xfrm>
              <a:off x="785778" y="3491911"/>
              <a:ext cx="1518199" cy="382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2700" eaLnBrk="0" hangingPunct="0">
                <a:spcBef>
                  <a:spcPct val="20000"/>
                </a:spcBef>
                <a:buFont typeface="Arial" pitchFamily="34" charset="0"/>
                <a:buChar char="•"/>
                <a:defRPr sz="1400">
                  <a:solidFill>
                    <a:srgbClr val="0087DC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lnSpc>
                  <a:spcPts val="3013"/>
                </a:lnSpc>
                <a:spcBef>
                  <a:spcPts val="150"/>
                </a:spcBef>
                <a:buFontTx/>
                <a:buNone/>
              </a:pPr>
              <a:endParaRPr lang="zh-CN" altLang="zh-CN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84" name="object 352"/>
            <p:cNvSpPr txBox="1">
              <a:spLocks noChangeArrowheads="1"/>
            </p:cNvSpPr>
            <p:nvPr/>
          </p:nvSpPr>
          <p:spPr bwMode="auto">
            <a:xfrm>
              <a:off x="4206022" y="2578526"/>
              <a:ext cx="5334000" cy="382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2700" eaLnBrk="0" hangingPunct="0">
                <a:spcBef>
                  <a:spcPct val="20000"/>
                </a:spcBef>
                <a:buFont typeface="Arial" pitchFamily="34" charset="0"/>
                <a:buChar char="•"/>
                <a:defRPr sz="1400">
                  <a:solidFill>
                    <a:srgbClr val="0087DC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 eaLnBrk="1" hangingPunct="1">
                <a:lnSpc>
                  <a:spcPts val="3013"/>
                </a:lnSpc>
                <a:spcBef>
                  <a:spcPts val="150"/>
                </a:spcBef>
                <a:buFontTx/>
                <a:buNone/>
              </a:pPr>
              <a:r>
                <a:rPr lang="zh-CN" altLang="en-US" sz="28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主讲内容</a:t>
              </a:r>
              <a:endParaRPr lang="zh-CN" altLang="zh-CN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267" name="Line 3"/>
          <p:cNvSpPr>
            <a:spLocks noChangeShapeType="1"/>
          </p:cNvSpPr>
          <p:nvPr/>
        </p:nvSpPr>
        <p:spPr bwMode="auto">
          <a:xfrm>
            <a:off x="2180492" y="5102225"/>
            <a:ext cx="4431323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3419336">
            <a:off x="1899749" y="4545990"/>
            <a:ext cx="479425" cy="480646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 cmpd="sng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942570" y="4568826"/>
            <a:ext cx="3674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FFFF"/>
                </a:solidFill>
                <a:latin typeface="微軟正黑體" pitchFamily="34" charset="-120"/>
                <a:cs typeface="Arial" pitchFamily="34" charset="0"/>
              </a:rPr>
              <a:t>4</a:t>
            </a:r>
            <a:endParaRPr lang="zh-CN" altLang="zh-CN" sz="2400" b="1">
              <a:solidFill>
                <a:srgbClr val="FFFFFF"/>
              </a:solidFill>
              <a:latin typeface="微軟正黑體" pitchFamily="34" charset="-120"/>
              <a:cs typeface="Arial" pitchFamily="34" charset="0"/>
            </a:endParaRPr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2180492" y="2587625"/>
            <a:ext cx="4431323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 rot="3419336">
            <a:off x="1899749" y="2031390"/>
            <a:ext cx="479425" cy="48064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 cmpd="sng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3165231" y="2098675"/>
            <a:ext cx="1415772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TW" altLang="en-US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系统架构</a:t>
            </a:r>
            <a:endParaRPr lang="en-US" altLang="zh-TW" sz="240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1949165" y="2054225"/>
            <a:ext cx="3674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zh-CN" sz="2400" b="1">
                <a:solidFill>
                  <a:srgbClr val="FFFFFF"/>
                </a:solidFill>
                <a:latin typeface="微軟正黑體" pitchFamily="34" charset="-120"/>
                <a:cs typeface="Arial" pitchFamily="34" charset="0"/>
              </a:rPr>
              <a:t>1</a:t>
            </a:r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2180492" y="3425825"/>
            <a:ext cx="4431323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 rot="3419336">
            <a:off x="1899749" y="2869590"/>
            <a:ext cx="479425" cy="480646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 cmpd="sng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1276" name="Text Box 12"/>
          <p:cNvSpPr txBox="1">
            <a:spLocks noChangeArrowheads="1"/>
          </p:cNvSpPr>
          <p:nvPr/>
        </p:nvSpPr>
        <p:spPr bwMode="auto">
          <a:xfrm>
            <a:off x="1949165" y="2892425"/>
            <a:ext cx="3674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zh-CN" sz="2400" b="1">
                <a:solidFill>
                  <a:srgbClr val="FFFFFF"/>
                </a:solidFill>
                <a:latin typeface="微軟正黑體" pitchFamily="34" charset="-120"/>
                <a:cs typeface="Arial" pitchFamily="34" charset="0"/>
              </a:rPr>
              <a:t>2</a:t>
            </a:r>
          </a:p>
        </p:txBody>
      </p:sp>
      <p:sp>
        <p:nvSpPr>
          <p:cNvPr id="11277" name="Line 13"/>
          <p:cNvSpPr>
            <a:spLocks noChangeShapeType="1"/>
          </p:cNvSpPr>
          <p:nvPr/>
        </p:nvSpPr>
        <p:spPr bwMode="auto">
          <a:xfrm>
            <a:off x="2181958" y="4262439"/>
            <a:ext cx="4429857" cy="1587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 rot="3419336">
            <a:off x="1899749" y="3707790"/>
            <a:ext cx="479425" cy="480646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 cmpd="sng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1279" name="Text Box 15"/>
          <p:cNvSpPr txBox="1">
            <a:spLocks noChangeArrowheads="1"/>
          </p:cNvSpPr>
          <p:nvPr/>
        </p:nvSpPr>
        <p:spPr bwMode="auto">
          <a:xfrm>
            <a:off x="1949165" y="3730625"/>
            <a:ext cx="3674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zh-CN" sz="2400" b="1">
                <a:solidFill>
                  <a:srgbClr val="FFFFFF"/>
                </a:solidFill>
                <a:latin typeface="微軟正黑體" pitchFamily="34" charset="-120"/>
                <a:cs typeface="Arial" pitchFamily="34" charset="0"/>
              </a:rPr>
              <a:t>3</a:t>
            </a:r>
          </a:p>
        </p:txBody>
      </p:sp>
      <p:sp>
        <p:nvSpPr>
          <p:cNvPr id="11280" name="Text Box 19"/>
          <p:cNvSpPr txBox="1">
            <a:spLocks noChangeArrowheads="1"/>
          </p:cNvSpPr>
          <p:nvPr/>
        </p:nvSpPr>
        <p:spPr bwMode="auto">
          <a:xfrm>
            <a:off x="3165231" y="2960688"/>
            <a:ext cx="1415772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TW" altLang="en-US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网络架构</a:t>
            </a:r>
          </a:p>
        </p:txBody>
      </p:sp>
      <p:sp>
        <p:nvSpPr>
          <p:cNvPr id="11281" name="Text Box 20"/>
          <p:cNvSpPr txBox="1">
            <a:spLocks noChangeArrowheads="1"/>
          </p:cNvSpPr>
          <p:nvPr/>
        </p:nvSpPr>
        <p:spPr bwMode="auto">
          <a:xfrm>
            <a:off x="3165231" y="3800475"/>
            <a:ext cx="800219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TW" altLang="en-US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特点</a:t>
            </a:r>
          </a:p>
        </p:txBody>
      </p:sp>
      <p:sp>
        <p:nvSpPr>
          <p:cNvPr id="11282" name="Text Box 21"/>
          <p:cNvSpPr txBox="1">
            <a:spLocks noChangeArrowheads="1"/>
          </p:cNvSpPr>
          <p:nvPr/>
        </p:nvSpPr>
        <p:spPr bwMode="auto">
          <a:xfrm>
            <a:off x="3165231" y="4641850"/>
            <a:ext cx="1415772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软件整合</a:t>
            </a:r>
            <a:endParaRPr lang="en-US" altLang="zh-TW" sz="240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1" descr="AH500-1_P_F_2011123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38" y="1952625"/>
            <a:ext cx="2579077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2" descr="AH500-2_P_F_201202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39" y="3297238"/>
            <a:ext cx="184492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33" descr="AH500-2_P_F_201202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73" y="5137151"/>
            <a:ext cx="1844919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93" name="组合 29"/>
          <p:cNvGrpSpPr>
            <a:grpSpLocks/>
          </p:cNvGrpSpPr>
          <p:nvPr/>
        </p:nvGrpSpPr>
        <p:grpSpPr bwMode="auto">
          <a:xfrm>
            <a:off x="681405" y="2565400"/>
            <a:ext cx="329711" cy="928688"/>
            <a:chOff x="379445" y="2965478"/>
            <a:chExt cx="431800" cy="863600"/>
          </a:xfrm>
        </p:grpSpPr>
        <p:sp>
          <p:nvSpPr>
            <p:cNvPr id="12324" name="Line 34"/>
            <p:cNvSpPr>
              <a:spLocks noChangeShapeType="1"/>
            </p:cNvSpPr>
            <p:nvPr/>
          </p:nvSpPr>
          <p:spPr bwMode="auto">
            <a:xfrm flipH="1">
              <a:off x="379445" y="2965478"/>
              <a:ext cx="4318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5" name="Line 35"/>
            <p:cNvSpPr>
              <a:spLocks noChangeShapeType="1"/>
            </p:cNvSpPr>
            <p:nvPr/>
          </p:nvSpPr>
          <p:spPr bwMode="auto">
            <a:xfrm>
              <a:off x="379445" y="2965478"/>
              <a:ext cx="0" cy="8636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6" name="Line 36"/>
            <p:cNvSpPr>
              <a:spLocks noChangeShapeType="1"/>
            </p:cNvSpPr>
            <p:nvPr/>
          </p:nvSpPr>
          <p:spPr bwMode="auto">
            <a:xfrm>
              <a:off x="379445" y="3829078"/>
              <a:ext cx="4318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294" name="组合 30"/>
          <p:cNvGrpSpPr>
            <a:grpSpLocks/>
          </p:cNvGrpSpPr>
          <p:nvPr/>
        </p:nvGrpSpPr>
        <p:grpSpPr bwMode="auto">
          <a:xfrm>
            <a:off x="681404" y="3779839"/>
            <a:ext cx="332642" cy="642937"/>
            <a:chOff x="379445" y="4189440"/>
            <a:chExt cx="431800" cy="863600"/>
          </a:xfrm>
        </p:grpSpPr>
        <p:sp>
          <p:nvSpPr>
            <p:cNvPr id="12321" name="Line 37"/>
            <p:cNvSpPr>
              <a:spLocks noChangeShapeType="1"/>
            </p:cNvSpPr>
            <p:nvPr/>
          </p:nvSpPr>
          <p:spPr bwMode="auto">
            <a:xfrm flipH="1">
              <a:off x="379445" y="4189440"/>
              <a:ext cx="4318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2" name="Line 38"/>
            <p:cNvSpPr>
              <a:spLocks noChangeShapeType="1"/>
            </p:cNvSpPr>
            <p:nvPr/>
          </p:nvSpPr>
          <p:spPr bwMode="auto">
            <a:xfrm>
              <a:off x="379445" y="4189440"/>
              <a:ext cx="0" cy="8636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3" name="Line 39"/>
            <p:cNvSpPr>
              <a:spLocks noChangeShapeType="1"/>
            </p:cNvSpPr>
            <p:nvPr/>
          </p:nvSpPr>
          <p:spPr bwMode="auto">
            <a:xfrm>
              <a:off x="379445" y="5053040"/>
              <a:ext cx="4318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295" name="组合 31"/>
          <p:cNvGrpSpPr>
            <a:grpSpLocks/>
          </p:cNvGrpSpPr>
          <p:nvPr/>
        </p:nvGrpSpPr>
        <p:grpSpPr bwMode="auto">
          <a:xfrm>
            <a:off x="681405" y="4702175"/>
            <a:ext cx="331177" cy="649288"/>
            <a:chOff x="379445" y="5773765"/>
            <a:chExt cx="431800" cy="863600"/>
          </a:xfrm>
        </p:grpSpPr>
        <p:sp>
          <p:nvSpPr>
            <p:cNvPr id="12318" name="Line 40"/>
            <p:cNvSpPr>
              <a:spLocks noChangeShapeType="1"/>
            </p:cNvSpPr>
            <p:nvPr/>
          </p:nvSpPr>
          <p:spPr bwMode="auto">
            <a:xfrm flipH="1">
              <a:off x="379445" y="5773765"/>
              <a:ext cx="4318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9" name="Line 41"/>
            <p:cNvSpPr>
              <a:spLocks noChangeShapeType="1"/>
            </p:cNvSpPr>
            <p:nvPr/>
          </p:nvSpPr>
          <p:spPr bwMode="auto">
            <a:xfrm>
              <a:off x="379445" y="5773765"/>
              <a:ext cx="0" cy="8636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0" name="Line 42"/>
            <p:cNvSpPr>
              <a:spLocks noChangeShapeType="1"/>
            </p:cNvSpPr>
            <p:nvPr/>
          </p:nvSpPr>
          <p:spPr bwMode="auto">
            <a:xfrm>
              <a:off x="379445" y="6637365"/>
              <a:ext cx="4318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296" name="Text Box 43"/>
          <p:cNvSpPr txBox="1">
            <a:spLocks noChangeArrowheads="1"/>
          </p:cNvSpPr>
          <p:nvPr/>
        </p:nvSpPr>
        <p:spPr bwMode="auto">
          <a:xfrm>
            <a:off x="713573" y="4351338"/>
            <a:ext cx="46166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TW" sz="1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...</a:t>
            </a:r>
          </a:p>
        </p:txBody>
      </p:sp>
      <p:pic>
        <p:nvPicPr>
          <p:cNvPr id="12297" name="图片 3" descr="www.tuweimei.comComp_5006142_U3a8iEeKeAoP1TBtNcJKHy5EPXYtalHu.jpg"/>
          <p:cNvPicPr>
            <a:picLocks noGrp="1" noChangeAspect="1"/>
          </p:cNvPicPr>
          <p:nvPr isPhoto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6" y="1143000"/>
            <a:ext cx="59348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8" name="object 354"/>
          <p:cNvSpPr txBox="1">
            <a:spLocks noChangeArrowheads="1"/>
          </p:cNvSpPr>
          <p:nvPr/>
        </p:nvSpPr>
        <p:spPr bwMode="auto">
          <a:xfrm>
            <a:off x="791308" y="1341439"/>
            <a:ext cx="1400908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00"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3013"/>
              </a:lnSpc>
              <a:spcBef>
                <a:spcPts val="150"/>
              </a:spcBef>
              <a:buFontTx/>
              <a:buNone/>
            </a:pPr>
            <a:endParaRPr lang="zh-CN" altLang="zh-CN" sz="240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99" name="object 352"/>
          <p:cNvSpPr txBox="1">
            <a:spLocks noChangeArrowheads="1"/>
          </p:cNvSpPr>
          <p:nvPr/>
        </p:nvSpPr>
        <p:spPr bwMode="auto">
          <a:xfrm>
            <a:off x="3947746" y="428625"/>
            <a:ext cx="4923692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00"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lnSpc>
                <a:spcPts val="3013"/>
              </a:lnSpc>
              <a:spcBef>
                <a:spcPts val="150"/>
              </a:spcBef>
              <a:buFontTx/>
              <a:buNone/>
            </a:pPr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系统架构</a:t>
            </a:r>
            <a:endParaRPr lang="zh-CN" altLang="zh-CN" sz="28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00" name="AutoShape 4"/>
          <p:cNvSpPr>
            <a:spLocks noChangeArrowheads="1"/>
          </p:cNvSpPr>
          <p:nvPr/>
        </p:nvSpPr>
        <p:spPr bwMode="auto">
          <a:xfrm>
            <a:off x="829408" y="1247775"/>
            <a:ext cx="4001966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FFFFFF"/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marL="12700"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3013"/>
              </a:lnSpc>
              <a:spcBef>
                <a:spcPts val="150"/>
              </a:spcBef>
              <a:buFontTx/>
              <a:buNone/>
            </a:pPr>
            <a:r>
              <a:rPr lang="zh-CN" altLang="en-US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΢"/>
              </a:rPr>
              <a:t>本地</a:t>
            </a:r>
            <a:r>
              <a:rPr lang="en-US" altLang="zh-CN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΢"/>
              </a:rPr>
              <a:t>I/O</a:t>
            </a:r>
            <a:r>
              <a:rPr lang="zh-CN" altLang="en-US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΢"/>
              </a:rPr>
              <a:t>系统架构</a:t>
            </a:r>
          </a:p>
        </p:txBody>
      </p:sp>
      <p:sp>
        <p:nvSpPr>
          <p:cNvPr id="12301" name="Rectangle 3"/>
          <p:cNvSpPr>
            <a:spLocks noChangeArrowheads="1"/>
          </p:cNvSpPr>
          <p:nvPr/>
        </p:nvSpPr>
        <p:spPr bwMode="auto">
          <a:xfrm>
            <a:off x="4659923" y="2693988"/>
            <a:ext cx="3108081" cy="766762"/>
          </a:xfrm>
          <a:prstGeom prst="rect">
            <a:avLst/>
          </a:prstGeom>
          <a:solidFill>
            <a:srgbClr val="CCE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50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02" name="Rectangle 4"/>
          <p:cNvSpPr>
            <a:spLocks noChangeArrowheads="1"/>
          </p:cNvSpPr>
          <p:nvPr/>
        </p:nvSpPr>
        <p:spPr bwMode="auto">
          <a:xfrm>
            <a:off x="4659923" y="3487738"/>
            <a:ext cx="3108081" cy="766762"/>
          </a:xfrm>
          <a:prstGeom prst="rect">
            <a:avLst/>
          </a:prstGeom>
          <a:solidFill>
            <a:srgbClr val="CCE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50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03" name="Rectangle 5"/>
          <p:cNvSpPr>
            <a:spLocks noChangeArrowheads="1"/>
          </p:cNvSpPr>
          <p:nvPr/>
        </p:nvSpPr>
        <p:spPr bwMode="auto">
          <a:xfrm>
            <a:off x="4659923" y="4287838"/>
            <a:ext cx="3108081" cy="766762"/>
          </a:xfrm>
          <a:prstGeom prst="rect">
            <a:avLst/>
          </a:prstGeom>
          <a:solidFill>
            <a:srgbClr val="CCE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50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04" name="Rectangle 174"/>
          <p:cNvSpPr>
            <a:spLocks noChangeArrowheads="1"/>
          </p:cNvSpPr>
          <p:nvPr/>
        </p:nvSpPr>
        <p:spPr bwMode="auto">
          <a:xfrm>
            <a:off x="3795346" y="2693988"/>
            <a:ext cx="1079989" cy="7667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50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05" name="Rectangle 175"/>
          <p:cNvSpPr>
            <a:spLocks noChangeArrowheads="1"/>
          </p:cNvSpPr>
          <p:nvPr/>
        </p:nvSpPr>
        <p:spPr bwMode="auto">
          <a:xfrm>
            <a:off x="3795346" y="3487738"/>
            <a:ext cx="1079989" cy="76676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50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06" name="Rectangle 176"/>
          <p:cNvSpPr>
            <a:spLocks noChangeArrowheads="1"/>
          </p:cNvSpPr>
          <p:nvPr/>
        </p:nvSpPr>
        <p:spPr bwMode="auto">
          <a:xfrm>
            <a:off x="3795346" y="4287838"/>
            <a:ext cx="1079989" cy="7667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50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07" name="Rectangle 177"/>
          <p:cNvSpPr>
            <a:spLocks noChangeArrowheads="1"/>
          </p:cNvSpPr>
          <p:nvPr/>
        </p:nvSpPr>
        <p:spPr bwMode="auto">
          <a:xfrm>
            <a:off x="3872952" y="2874964"/>
            <a:ext cx="8002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主背板</a:t>
            </a:r>
            <a:endParaRPr lang="zh-CN" altLang="zh-CN" sz="15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308" name="Rectangle 178"/>
          <p:cNvSpPr>
            <a:spLocks noChangeArrowheads="1"/>
          </p:cNvSpPr>
          <p:nvPr/>
        </p:nvSpPr>
        <p:spPr bwMode="auto">
          <a:xfrm>
            <a:off x="3874477" y="370363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延伸背板</a:t>
            </a:r>
            <a:endParaRPr lang="zh-CN" altLang="zh-CN" sz="16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309" name="Rectangle 179"/>
          <p:cNvSpPr>
            <a:spLocks noChangeArrowheads="1"/>
          </p:cNvSpPr>
          <p:nvPr/>
        </p:nvSpPr>
        <p:spPr bwMode="auto">
          <a:xfrm>
            <a:off x="3734443" y="4494214"/>
            <a:ext cx="121058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背板连接数</a:t>
            </a:r>
            <a:endParaRPr lang="zh-CN" altLang="zh-CN" sz="16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310" name="Rectangle 180"/>
          <p:cNvSpPr>
            <a:spLocks noChangeArrowheads="1"/>
          </p:cNvSpPr>
          <p:nvPr/>
        </p:nvSpPr>
        <p:spPr bwMode="auto">
          <a:xfrm>
            <a:off x="4948605" y="2714625"/>
            <a:ext cx="2816469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可安装下列模块</a:t>
            </a:r>
            <a:endParaRPr lang="zh-TW" altLang="en-US" b="1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电源、</a:t>
            </a:r>
            <a:r>
              <a:rPr lang="en-US" altLang="zh-TW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CPU</a:t>
            </a:r>
            <a:r>
              <a:rPr lang="zh-TW" altLang="en-US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、数字</a:t>
            </a:r>
            <a:r>
              <a:rPr lang="en-US" altLang="zh-TW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I/O</a:t>
            </a:r>
            <a:r>
              <a:rPr lang="zh-TW" altLang="en-US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、模拟</a:t>
            </a:r>
            <a:r>
              <a:rPr lang="en-US" altLang="zh-TW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I/O</a:t>
            </a:r>
            <a:r>
              <a:rPr lang="zh-CN" altLang="en-US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、温度量测、网络、运动控制</a:t>
            </a:r>
            <a:endParaRPr lang="en-US" altLang="zh-TW">
              <a:solidFill>
                <a:schemeClr val="hlink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311" name="Rectangle 181"/>
          <p:cNvSpPr>
            <a:spLocks noChangeArrowheads="1"/>
          </p:cNvSpPr>
          <p:nvPr/>
        </p:nvSpPr>
        <p:spPr bwMode="auto">
          <a:xfrm>
            <a:off x="4948605" y="3500439"/>
            <a:ext cx="2816469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可安装下列模块</a:t>
            </a:r>
            <a:endParaRPr lang="zh-TW" altLang="en-US" b="1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电源、数字</a:t>
            </a:r>
            <a:r>
              <a:rPr lang="en-US" altLang="zh-TW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I/O</a:t>
            </a:r>
            <a:r>
              <a:rPr lang="zh-TW" altLang="en-US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、模拟</a:t>
            </a:r>
            <a:r>
              <a:rPr lang="en-US" altLang="zh-TW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I/O</a:t>
            </a:r>
            <a:r>
              <a:rPr lang="zh-CN" altLang="en-US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、温度量测、</a:t>
            </a:r>
            <a:r>
              <a:rPr lang="en-US" altLang="zh-TW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SCM</a:t>
            </a:r>
          </a:p>
        </p:txBody>
      </p:sp>
      <p:sp>
        <p:nvSpPr>
          <p:cNvPr id="12312" name="Rectangle 182"/>
          <p:cNvSpPr>
            <a:spLocks noChangeArrowheads="1"/>
          </p:cNvSpPr>
          <p:nvPr/>
        </p:nvSpPr>
        <p:spPr bwMode="auto">
          <a:xfrm>
            <a:off x="4948605" y="4410076"/>
            <a:ext cx="2816469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最多可连结</a:t>
            </a:r>
            <a:r>
              <a:rPr lang="en-US" altLang="zh-TW" b="1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7</a:t>
            </a:r>
            <a:r>
              <a:rPr lang="zh-TW" altLang="en-US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块延伸背板</a:t>
            </a:r>
            <a:endParaRPr lang="en-US" altLang="zh-TW" b="1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313" name="Rectangle 5"/>
          <p:cNvSpPr>
            <a:spLocks noChangeArrowheads="1"/>
          </p:cNvSpPr>
          <p:nvPr/>
        </p:nvSpPr>
        <p:spPr bwMode="auto">
          <a:xfrm>
            <a:off x="4656992" y="5091113"/>
            <a:ext cx="3108081" cy="766762"/>
          </a:xfrm>
          <a:prstGeom prst="rect">
            <a:avLst/>
          </a:prstGeom>
          <a:solidFill>
            <a:srgbClr val="CCE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50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Rectangle 176"/>
          <p:cNvSpPr>
            <a:spLocks noChangeArrowheads="1"/>
          </p:cNvSpPr>
          <p:nvPr/>
        </p:nvSpPr>
        <p:spPr bwMode="auto">
          <a:xfrm>
            <a:off x="3792415" y="5091113"/>
            <a:ext cx="1079989" cy="766762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5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15" name="Rectangle 179"/>
          <p:cNvSpPr>
            <a:spLocks noChangeArrowheads="1"/>
          </p:cNvSpPr>
          <p:nvPr/>
        </p:nvSpPr>
        <p:spPr bwMode="auto">
          <a:xfrm>
            <a:off x="3856823" y="5297488"/>
            <a:ext cx="95410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背板间距</a:t>
            </a:r>
            <a:endParaRPr lang="zh-CN" altLang="zh-CN" sz="15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316" name="Rectangle 182"/>
          <p:cNvSpPr>
            <a:spLocks noChangeArrowheads="1"/>
          </p:cNvSpPr>
          <p:nvPr/>
        </p:nvSpPr>
        <p:spPr bwMode="auto">
          <a:xfrm>
            <a:off x="4945674" y="5213351"/>
            <a:ext cx="2816469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背板与背板间距离最长可达</a:t>
            </a:r>
            <a:r>
              <a:rPr lang="en-US" altLang="zh-TW" b="1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2000</a:t>
            </a:r>
            <a:r>
              <a:rPr lang="en-US" altLang="zh-TW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m(</a:t>
            </a:r>
            <a:r>
              <a:rPr lang="zh-CN" altLang="en-US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光纤接口）</a:t>
            </a:r>
            <a:r>
              <a:rPr lang="zh-CN" altLang="zh-CN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.</a:t>
            </a:r>
          </a:p>
        </p:txBody>
      </p:sp>
      <p:pic>
        <p:nvPicPr>
          <p:cNvPr id="12317" name="图片 1" descr="摇铃.jpg"/>
          <p:cNvPicPr>
            <a:picLocks noGrp="1" noChangeAspect="1"/>
          </p:cNvPicPr>
          <p:nvPr isPhoto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174" y="1643064"/>
            <a:ext cx="1286608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AutoShape 6"/>
          <p:cNvSpPr>
            <a:spLocks noChangeArrowheads="1"/>
          </p:cNvSpPr>
          <p:nvPr/>
        </p:nvSpPr>
        <p:spPr bwMode="auto">
          <a:xfrm>
            <a:off x="876300" y="2071689"/>
            <a:ext cx="1616320" cy="642937"/>
          </a:xfrm>
          <a:prstGeom prst="wedgeRoundRectCallout">
            <a:avLst>
              <a:gd name="adj1" fmla="val 47134"/>
              <a:gd name="adj2" fmla="val 92463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6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最多可安装</a:t>
            </a:r>
            <a:r>
              <a:rPr lang="en-US" altLang="zh-TW" sz="16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8</a:t>
            </a:r>
            <a:r>
              <a:rPr lang="zh-TW" altLang="en-US" sz="16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块</a:t>
            </a:r>
            <a:r>
              <a:rPr lang="en-US" altLang="zh-TW" sz="16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10DNET</a:t>
            </a:r>
            <a:r>
              <a:rPr lang="zh-TW" altLang="en-US" sz="16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主站</a:t>
            </a:r>
            <a:endParaRPr lang="en-US" altLang="zh-TW" sz="1600">
              <a:solidFill>
                <a:schemeClr val="hlink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07527" name="AutoShape 7"/>
          <p:cNvSpPr>
            <a:spLocks noChangeArrowheads="1"/>
          </p:cNvSpPr>
          <p:nvPr/>
        </p:nvSpPr>
        <p:spPr bwMode="auto">
          <a:xfrm>
            <a:off x="4535366" y="1928814"/>
            <a:ext cx="2243503" cy="642937"/>
          </a:xfrm>
          <a:prstGeom prst="wedgeRoundRectCallout">
            <a:avLst>
              <a:gd name="adj1" fmla="val -44958"/>
              <a:gd name="adj2" fmla="val 8568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6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每个</a:t>
            </a:r>
            <a:r>
              <a:rPr lang="en-US" altLang="zh-TW" sz="16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10DNET</a:t>
            </a:r>
            <a:r>
              <a:rPr lang="zh-TW" altLang="en-US" sz="16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主站最多可支持</a:t>
            </a:r>
            <a:r>
              <a:rPr lang="en-US" altLang="zh-TW" sz="16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63</a:t>
            </a:r>
            <a:r>
              <a:rPr lang="zh-TW" altLang="en-US" sz="16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个</a:t>
            </a:r>
            <a:r>
              <a:rPr lang="en-US" altLang="zh-TW" sz="16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RTU-DNET</a:t>
            </a:r>
            <a:endParaRPr lang="zh-TW" altLang="en-US" sz="1600">
              <a:solidFill>
                <a:schemeClr val="hlink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07528" name="AutoShape 8"/>
          <p:cNvSpPr>
            <a:spLocks noChangeArrowheads="1"/>
          </p:cNvSpPr>
          <p:nvPr/>
        </p:nvSpPr>
        <p:spPr bwMode="auto">
          <a:xfrm>
            <a:off x="6928339" y="3136901"/>
            <a:ext cx="2127738" cy="434975"/>
          </a:xfrm>
          <a:prstGeom prst="wedgeRoundRectCallout">
            <a:avLst>
              <a:gd name="adj1" fmla="val -55301"/>
              <a:gd name="adj2" fmla="val -10109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最长距离可达</a:t>
            </a:r>
            <a:r>
              <a:rPr lang="en-US" altLang="zh-TW" sz="16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1000m</a:t>
            </a:r>
          </a:p>
        </p:txBody>
      </p:sp>
      <p:sp>
        <p:nvSpPr>
          <p:cNvPr id="107529" name="AutoShape 9"/>
          <p:cNvSpPr>
            <a:spLocks noChangeArrowheads="1"/>
          </p:cNvSpPr>
          <p:nvPr/>
        </p:nvSpPr>
        <p:spPr bwMode="auto">
          <a:xfrm>
            <a:off x="6317274" y="4429125"/>
            <a:ext cx="2439865" cy="928688"/>
          </a:xfrm>
          <a:prstGeom prst="wedgeRoundRectCallout">
            <a:avLst>
              <a:gd name="adj1" fmla="val -49116"/>
              <a:gd name="adj2" fmla="val -900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6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RTU-DNET</a:t>
            </a:r>
            <a:r>
              <a:rPr lang="zh-TW" altLang="en-US" sz="16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下仍可扩充</a:t>
            </a:r>
            <a:endParaRPr lang="en-US" altLang="zh-TW" sz="1600">
              <a:solidFill>
                <a:schemeClr val="hlink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6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7</a:t>
            </a:r>
            <a:r>
              <a:rPr lang="zh-TW" altLang="en-US" sz="16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块延伸背板</a:t>
            </a:r>
            <a:r>
              <a:rPr lang="zh-CN" altLang="en-US" sz="16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通过连接线</a:t>
            </a:r>
            <a:endParaRPr lang="en-US" altLang="zh-CN" sz="1600">
              <a:solidFill>
                <a:schemeClr val="hlink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连接，走的以太网协议。</a:t>
            </a:r>
            <a:endParaRPr lang="en-US" altLang="zh-TW" sz="1600">
              <a:solidFill>
                <a:schemeClr val="hlink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TW" sz="1600">
              <a:solidFill>
                <a:srgbClr val="0070C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107548" name="Picture 28" descr="AH500_P_F_201203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081" y="3121026"/>
            <a:ext cx="2409092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29" descr="AH500-1_P_F_201112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6" y="3041651"/>
            <a:ext cx="2690446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50" name="Oval 30"/>
          <p:cNvSpPr>
            <a:spLocks noChangeArrowheads="1"/>
          </p:cNvSpPr>
          <p:nvPr/>
        </p:nvSpPr>
        <p:spPr bwMode="auto">
          <a:xfrm>
            <a:off x="1210408" y="3063876"/>
            <a:ext cx="2061797" cy="936625"/>
          </a:xfrm>
          <a:prstGeom prst="ellipse">
            <a:avLst/>
          </a:prstGeom>
          <a:noFill/>
          <a:ln w="25400" algn="ctr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7551" name="Line 31"/>
          <p:cNvSpPr>
            <a:spLocks noChangeShapeType="1"/>
          </p:cNvSpPr>
          <p:nvPr/>
        </p:nvSpPr>
        <p:spPr bwMode="auto">
          <a:xfrm flipV="1">
            <a:off x="2540977" y="2847976"/>
            <a:ext cx="0" cy="288925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52" name="Line 32"/>
          <p:cNvSpPr>
            <a:spLocks noChangeShapeType="1"/>
          </p:cNvSpPr>
          <p:nvPr/>
        </p:nvSpPr>
        <p:spPr bwMode="auto">
          <a:xfrm>
            <a:off x="2540978" y="2847975"/>
            <a:ext cx="4453304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7553" name="Picture 33" descr="AH500-2_P_F_201202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082" y="4194175"/>
            <a:ext cx="19533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54" name="Picture 34" descr="AH500-2_P_F_201202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082" y="5519738"/>
            <a:ext cx="19533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55" name="Line 35"/>
          <p:cNvSpPr>
            <a:spLocks noChangeShapeType="1"/>
          </p:cNvSpPr>
          <p:nvPr/>
        </p:nvSpPr>
        <p:spPr bwMode="auto">
          <a:xfrm>
            <a:off x="3537438" y="3738563"/>
            <a:ext cx="0" cy="74295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56" name="Line 36"/>
          <p:cNvSpPr>
            <a:spLocks noChangeShapeType="1"/>
          </p:cNvSpPr>
          <p:nvPr/>
        </p:nvSpPr>
        <p:spPr bwMode="auto">
          <a:xfrm>
            <a:off x="3537438" y="4481513"/>
            <a:ext cx="398585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57" name="Text Box 37"/>
          <p:cNvSpPr txBox="1">
            <a:spLocks noChangeArrowheads="1"/>
          </p:cNvSpPr>
          <p:nvPr/>
        </p:nvSpPr>
        <p:spPr bwMode="auto">
          <a:xfrm>
            <a:off x="3549098" y="5111750"/>
            <a:ext cx="4308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TW" sz="16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...</a:t>
            </a:r>
          </a:p>
        </p:txBody>
      </p:sp>
      <p:grpSp>
        <p:nvGrpSpPr>
          <p:cNvPr id="13328" name="组合 26"/>
          <p:cNvGrpSpPr>
            <a:grpSpLocks/>
          </p:cNvGrpSpPr>
          <p:nvPr/>
        </p:nvGrpSpPr>
        <p:grpSpPr bwMode="auto">
          <a:xfrm>
            <a:off x="3537438" y="4786314"/>
            <a:ext cx="398585" cy="428625"/>
            <a:chOff x="3656013" y="3983038"/>
            <a:chExt cx="431800" cy="742950"/>
          </a:xfrm>
        </p:grpSpPr>
        <p:sp>
          <p:nvSpPr>
            <p:cNvPr id="13339" name="Line 38"/>
            <p:cNvSpPr>
              <a:spLocks noChangeShapeType="1"/>
            </p:cNvSpPr>
            <p:nvPr/>
          </p:nvSpPr>
          <p:spPr bwMode="auto">
            <a:xfrm flipH="1">
              <a:off x="3656013" y="3983038"/>
              <a:ext cx="431800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0" name="Line 39"/>
            <p:cNvSpPr>
              <a:spLocks noChangeShapeType="1"/>
            </p:cNvSpPr>
            <p:nvPr/>
          </p:nvSpPr>
          <p:spPr bwMode="auto">
            <a:xfrm>
              <a:off x="3656013" y="3983038"/>
              <a:ext cx="0" cy="74295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1" name="Line 40"/>
            <p:cNvSpPr>
              <a:spLocks noChangeShapeType="1"/>
            </p:cNvSpPr>
            <p:nvPr/>
          </p:nvSpPr>
          <p:spPr bwMode="auto">
            <a:xfrm>
              <a:off x="3656013" y="4714884"/>
              <a:ext cx="431800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29" name="组合 27"/>
          <p:cNvGrpSpPr>
            <a:grpSpLocks/>
          </p:cNvGrpSpPr>
          <p:nvPr/>
        </p:nvGrpSpPr>
        <p:grpSpPr bwMode="auto">
          <a:xfrm>
            <a:off x="3537438" y="5429250"/>
            <a:ext cx="398585" cy="292100"/>
            <a:chOff x="3656013" y="5280025"/>
            <a:chExt cx="431800" cy="742950"/>
          </a:xfrm>
        </p:grpSpPr>
        <p:sp>
          <p:nvSpPr>
            <p:cNvPr id="13336" name="Line 41"/>
            <p:cNvSpPr>
              <a:spLocks noChangeShapeType="1"/>
            </p:cNvSpPr>
            <p:nvPr/>
          </p:nvSpPr>
          <p:spPr bwMode="auto">
            <a:xfrm flipH="1">
              <a:off x="3656013" y="5280025"/>
              <a:ext cx="431800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7" name="Line 42"/>
            <p:cNvSpPr>
              <a:spLocks noChangeShapeType="1"/>
            </p:cNvSpPr>
            <p:nvPr/>
          </p:nvSpPr>
          <p:spPr bwMode="auto">
            <a:xfrm>
              <a:off x="3656013" y="5280025"/>
              <a:ext cx="0" cy="74295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8" name="Line 43"/>
            <p:cNvSpPr>
              <a:spLocks noChangeShapeType="1"/>
            </p:cNvSpPr>
            <p:nvPr/>
          </p:nvSpPr>
          <p:spPr bwMode="auto">
            <a:xfrm>
              <a:off x="3656013" y="6022975"/>
              <a:ext cx="431800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7564" name="Line 44"/>
          <p:cNvSpPr>
            <a:spLocks noChangeShapeType="1"/>
          </p:cNvSpPr>
          <p:nvPr/>
        </p:nvSpPr>
        <p:spPr bwMode="auto">
          <a:xfrm flipV="1">
            <a:off x="4601308" y="2847976"/>
            <a:ext cx="0" cy="358775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65" name="Line 45"/>
          <p:cNvSpPr>
            <a:spLocks noChangeShapeType="1"/>
          </p:cNvSpPr>
          <p:nvPr/>
        </p:nvSpPr>
        <p:spPr bwMode="auto">
          <a:xfrm flipH="1">
            <a:off x="3537438" y="3738563"/>
            <a:ext cx="398585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66" name="Text Box 46"/>
          <p:cNvSpPr txBox="1">
            <a:spLocks noChangeArrowheads="1"/>
          </p:cNvSpPr>
          <p:nvPr/>
        </p:nvSpPr>
        <p:spPr bwMode="auto">
          <a:xfrm>
            <a:off x="7126166" y="2533650"/>
            <a:ext cx="531934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6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...</a:t>
            </a:r>
          </a:p>
        </p:txBody>
      </p:sp>
      <p:pic>
        <p:nvPicPr>
          <p:cNvPr id="13333" name="图片 3" descr="www.tuweimei.comComp_5006142_U3a8iEeKeAoP1TBtNcJKHy5EPXYtalHu.jpg"/>
          <p:cNvPicPr>
            <a:picLocks noGrp="1" noChangeAspect="1"/>
          </p:cNvPicPr>
          <p:nvPr isPhoto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6" y="1143000"/>
            <a:ext cx="59348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4" name="object 352"/>
          <p:cNvSpPr txBox="1">
            <a:spLocks noChangeArrowheads="1"/>
          </p:cNvSpPr>
          <p:nvPr/>
        </p:nvSpPr>
        <p:spPr bwMode="auto">
          <a:xfrm>
            <a:off x="3947746" y="428625"/>
            <a:ext cx="4923692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00"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lnSpc>
                <a:spcPts val="3013"/>
              </a:lnSpc>
              <a:spcBef>
                <a:spcPts val="150"/>
              </a:spcBef>
              <a:buFontTx/>
              <a:buNone/>
            </a:pPr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系统架构</a:t>
            </a:r>
            <a:endParaRPr lang="zh-CN" altLang="zh-CN" sz="28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35" name="AutoShape 4"/>
          <p:cNvSpPr>
            <a:spLocks noChangeArrowheads="1"/>
          </p:cNvSpPr>
          <p:nvPr/>
        </p:nvSpPr>
        <p:spPr bwMode="auto">
          <a:xfrm>
            <a:off x="829408" y="1247775"/>
            <a:ext cx="4001966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FFFFFF"/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marL="12700"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3013"/>
              </a:lnSpc>
              <a:spcBef>
                <a:spcPts val="150"/>
              </a:spcBef>
              <a:buFontTx/>
              <a:buNone/>
            </a:pPr>
            <a:r>
              <a:rPr lang="zh-CN" altLang="en-US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΢"/>
              </a:rPr>
              <a:t>远程</a:t>
            </a:r>
            <a:r>
              <a:rPr lang="en-US" altLang="zh-CN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΢"/>
              </a:rPr>
              <a:t>I/O</a:t>
            </a:r>
            <a:r>
              <a:rPr lang="zh-CN" altLang="en-US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΢"/>
              </a:rPr>
              <a:t>系统架构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7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7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7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7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7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7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7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7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7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7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7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7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07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07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6" grpId="0" animBg="1"/>
      <p:bldP spid="107527" grpId="0" animBg="1"/>
      <p:bldP spid="107528" grpId="0" animBg="1"/>
      <p:bldP spid="107529" grpId="0" animBg="1"/>
      <p:bldP spid="107550" grpId="0" animBg="1"/>
      <p:bldP spid="107551" grpId="0" animBg="1"/>
      <p:bldP spid="107552" grpId="0" animBg="1"/>
      <p:bldP spid="107555" grpId="0" animBg="1"/>
      <p:bldP spid="107556" grpId="0" animBg="1"/>
      <p:bldP spid="107557" grpId="0"/>
      <p:bldP spid="107564" grpId="0" animBg="1"/>
      <p:bldP spid="107565" grpId="0" animBg="1"/>
      <p:bldP spid="10756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Line 4"/>
          <p:cNvSpPr>
            <a:spLocks noChangeShapeType="1"/>
          </p:cNvSpPr>
          <p:nvPr/>
        </p:nvSpPr>
        <p:spPr bwMode="auto">
          <a:xfrm>
            <a:off x="517281" y="1844675"/>
            <a:ext cx="7977554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339" name="Group 5"/>
          <p:cNvGrpSpPr>
            <a:grpSpLocks/>
          </p:cNvGrpSpPr>
          <p:nvPr/>
        </p:nvGrpSpPr>
        <p:grpSpPr bwMode="auto">
          <a:xfrm>
            <a:off x="583223" y="1052513"/>
            <a:ext cx="537797" cy="792162"/>
            <a:chOff x="521" y="663"/>
            <a:chExt cx="367" cy="499"/>
          </a:xfrm>
        </p:grpSpPr>
        <p:graphicFrame>
          <p:nvGraphicFramePr>
            <p:cNvPr id="14424" name="Object 6"/>
            <p:cNvGraphicFramePr>
              <a:graphicFrameLocks noChangeAspect="1"/>
            </p:cNvGraphicFramePr>
            <p:nvPr/>
          </p:nvGraphicFramePr>
          <p:xfrm>
            <a:off x="521" y="663"/>
            <a:ext cx="367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1" name="Visio" r:id="rId4" imgW="987933" imgH="916686" progId="Visio.Drawing.11">
                    <p:embed/>
                  </p:oleObj>
                </mc:Choice>
                <mc:Fallback>
                  <p:oleObj name="Visio" r:id="rId4" imgW="987933" imgH="916686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" y="663"/>
                          <a:ext cx="367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25" name="Line 7"/>
            <p:cNvSpPr>
              <a:spLocks noChangeShapeType="1"/>
            </p:cNvSpPr>
            <p:nvPr/>
          </p:nvSpPr>
          <p:spPr bwMode="auto">
            <a:xfrm>
              <a:off x="657" y="981"/>
              <a:ext cx="0" cy="18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40" name="Group 8"/>
          <p:cNvGrpSpPr>
            <a:grpSpLocks/>
          </p:cNvGrpSpPr>
          <p:nvPr/>
        </p:nvGrpSpPr>
        <p:grpSpPr bwMode="auto">
          <a:xfrm>
            <a:off x="4306766" y="1052513"/>
            <a:ext cx="1594338" cy="792162"/>
            <a:chOff x="2472" y="663"/>
            <a:chExt cx="1088" cy="499"/>
          </a:xfrm>
        </p:grpSpPr>
        <p:grpSp>
          <p:nvGrpSpPr>
            <p:cNvPr id="14415" name="Group 9"/>
            <p:cNvGrpSpPr>
              <a:grpSpLocks/>
            </p:cNvGrpSpPr>
            <p:nvPr/>
          </p:nvGrpSpPr>
          <p:grpSpPr bwMode="auto">
            <a:xfrm>
              <a:off x="2472" y="663"/>
              <a:ext cx="1088" cy="340"/>
              <a:chOff x="2472" y="663"/>
              <a:chExt cx="1088" cy="340"/>
            </a:xfrm>
          </p:grpSpPr>
          <p:grpSp>
            <p:nvGrpSpPr>
              <p:cNvPr id="14419" name="Group 10"/>
              <p:cNvGrpSpPr>
                <a:grpSpLocks/>
              </p:cNvGrpSpPr>
              <p:nvPr/>
            </p:nvGrpSpPr>
            <p:grpSpPr bwMode="auto">
              <a:xfrm>
                <a:off x="2472" y="663"/>
                <a:ext cx="537" cy="340"/>
                <a:chOff x="2472" y="663"/>
                <a:chExt cx="537" cy="340"/>
              </a:xfrm>
            </p:grpSpPr>
            <p:graphicFrame>
              <p:nvGraphicFramePr>
                <p:cNvPr id="14422" name="Object 11"/>
                <p:cNvGraphicFramePr>
                  <a:graphicFrameLocks noChangeAspect="1"/>
                </p:cNvGraphicFramePr>
                <p:nvPr/>
              </p:nvGraphicFramePr>
              <p:xfrm>
                <a:off x="2472" y="663"/>
                <a:ext cx="367" cy="3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72" name="Visio" r:id="rId6" imgW="829437" imgH="767715" progId="Visio.Drawing.11">
                        <p:embed/>
                      </p:oleObj>
                    </mc:Choice>
                    <mc:Fallback>
                      <p:oleObj name="Visio" r:id="rId6" imgW="829437" imgH="767715" progId="Visio.Drawing.11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72" y="663"/>
                              <a:ext cx="367" cy="34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4423" name="Object 12"/>
                <p:cNvGraphicFramePr>
                  <a:graphicFrameLocks noChangeAspect="1"/>
                </p:cNvGraphicFramePr>
                <p:nvPr/>
              </p:nvGraphicFramePr>
              <p:xfrm>
                <a:off x="2744" y="663"/>
                <a:ext cx="265" cy="33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73" name="Visio" r:id="rId8" imgW="741807" imgH="947547" progId="Visio.Drawing.11">
                        <p:embed/>
                      </p:oleObj>
                    </mc:Choice>
                    <mc:Fallback>
                      <p:oleObj name="Visio" r:id="rId8" imgW="741807" imgH="947547" progId="Visio.Drawing.11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744" y="663"/>
                              <a:ext cx="265" cy="33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4420" name="Object 13"/>
              <p:cNvGraphicFramePr>
                <a:graphicFrameLocks noChangeAspect="1"/>
              </p:cNvGraphicFramePr>
              <p:nvPr/>
            </p:nvGraphicFramePr>
            <p:xfrm>
              <a:off x="3016" y="663"/>
              <a:ext cx="265" cy="3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4" name="Visio" r:id="rId10" imgW="741807" imgH="947547" progId="Visio.Drawing.11">
                      <p:embed/>
                    </p:oleObj>
                  </mc:Choice>
                  <mc:Fallback>
                    <p:oleObj name="Visio" r:id="rId10" imgW="741807" imgH="947547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16" y="663"/>
                            <a:ext cx="265" cy="3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421" name="Object 14"/>
              <p:cNvGraphicFramePr>
                <a:graphicFrameLocks noChangeAspect="1"/>
              </p:cNvGraphicFramePr>
              <p:nvPr/>
            </p:nvGraphicFramePr>
            <p:xfrm>
              <a:off x="3295" y="663"/>
              <a:ext cx="265" cy="3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5" name="Visio" r:id="rId11" imgW="741807" imgH="947547" progId="Visio.Drawing.11">
                      <p:embed/>
                    </p:oleObj>
                  </mc:Choice>
                  <mc:Fallback>
                    <p:oleObj name="Visio" r:id="rId11" imgW="741807" imgH="947547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95" y="663"/>
                            <a:ext cx="265" cy="3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4416" name="Line 15"/>
            <p:cNvSpPr>
              <a:spLocks noChangeShapeType="1"/>
            </p:cNvSpPr>
            <p:nvPr/>
          </p:nvSpPr>
          <p:spPr bwMode="auto">
            <a:xfrm>
              <a:off x="2835" y="981"/>
              <a:ext cx="0" cy="18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7" name="Line 16"/>
            <p:cNvSpPr>
              <a:spLocks noChangeShapeType="1"/>
            </p:cNvSpPr>
            <p:nvPr/>
          </p:nvSpPr>
          <p:spPr bwMode="auto">
            <a:xfrm>
              <a:off x="3107" y="981"/>
              <a:ext cx="0" cy="18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8" name="Line 17"/>
            <p:cNvSpPr>
              <a:spLocks noChangeShapeType="1"/>
            </p:cNvSpPr>
            <p:nvPr/>
          </p:nvSpPr>
          <p:spPr bwMode="auto">
            <a:xfrm>
              <a:off x="3379" y="981"/>
              <a:ext cx="0" cy="18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41" name="Group 18"/>
          <p:cNvGrpSpPr>
            <a:grpSpLocks/>
          </p:cNvGrpSpPr>
          <p:nvPr/>
        </p:nvGrpSpPr>
        <p:grpSpPr bwMode="auto">
          <a:xfrm>
            <a:off x="6434505" y="1052513"/>
            <a:ext cx="1595803" cy="792162"/>
            <a:chOff x="3924" y="663"/>
            <a:chExt cx="1088" cy="499"/>
          </a:xfrm>
        </p:grpSpPr>
        <p:grpSp>
          <p:nvGrpSpPr>
            <p:cNvPr id="14406" name="Group 19"/>
            <p:cNvGrpSpPr>
              <a:grpSpLocks/>
            </p:cNvGrpSpPr>
            <p:nvPr/>
          </p:nvGrpSpPr>
          <p:grpSpPr bwMode="auto">
            <a:xfrm>
              <a:off x="3924" y="663"/>
              <a:ext cx="1088" cy="340"/>
              <a:chOff x="2472" y="663"/>
              <a:chExt cx="1088" cy="340"/>
            </a:xfrm>
          </p:grpSpPr>
          <p:grpSp>
            <p:nvGrpSpPr>
              <p:cNvPr id="14410" name="Group 20"/>
              <p:cNvGrpSpPr>
                <a:grpSpLocks/>
              </p:cNvGrpSpPr>
              <p:nvPr/>
            </p:nvGrpSpPr>
            <p:grpSpPr bwMode="auto">
              <a:xfrm>
                <a:off x="2472" y="663"/>
                <a:ext cx="537" cy="340"/>
                <a:chOff x="2472" y="663"/>
                <a:chExt cx="537" cy="340"/>
              </a:xfrm>
            </p:grpSpPr>
            <p:graphicFrame>
              <p:nvGraphicFramePr>
                <p:cNvPr id="14413" name="Object 21"/>
                <p:cNvGraphicFramePr>
                  <a:graphicFrameLocks noChangeAspect="1"/>
                </p:cNvGraphicFramePr>
                <p:nvPr/>
              </p:nvGraphicFramePr>
              <p:xfrm>
                <a:off x="2472" y="663"/>
                <a:ext cx="367" cy="3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76" name="Visio" r:id="rId12" imgW="829437" imgH="767715" progId="Visio.Drawing.11">
                        <p:embed/>
                      </p:oleObj>
                    </mc:Choice>
                    <mc:Fallback>
                      <p:oleObj name="Visio" r:id="rId12" imgW="829437" imgH="767715" progId="Visio.Drawing.11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72" y="663"/>
                              <a:ext cx="367" cy="34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4414" name="Object 22"/>
                <p:cNvGraphicFramePr>
                  <a:graphicFrameLocks noChangeAspect="1"/>
                </p:cNvGraphicFramePr>
                <p:nvPr/>
              </p:nvGraphicFramePr>
              <p:xfrm>
                <a:off x="2744" y="663"/>
                <a:ext cx="265" cy="33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77" name="Visio" r:id="rId13" imgW="741807" imgH="947547" progId="Visio.Drawing.11">
                        <p:embed/>
                      </p:oleObj>
                    </mc:Choice>
                    <mc:Fallback>
                      <p:oleObj name="Visio" r:id="rId13" imgW="741807" imgH="947547" progId="Visio.Drawing.11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744" y="663"/>
                              <a:ext cx="265" cy="33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4411" name="Object 23"/>
              <p:cNvGraphicFramePr>
                <a:graphicFrameLocks noChangeAspect="1"/>
              </p:cNvGraphicFramePr>
              <p:nvPr/>
            </p:nvGraphicFramePr>
            <p:xfrm>
              <a:off x="3016" y="663"/>
              <a:ext cx="265" cy="3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8" name="Visio" r:id="rId14" imgW="741807" imgH="947547" progId="Visio.Drawing.11">
                      <p:embed/>
                    </p:oleObj>
                  </mc:Choice>
                  <mc:Fallback>
                    <p:oleObj name="Visio" r:id="rId14" imgW="741807" imgH="947547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16" y="663"/>
                            <a:ext cx="265" cy="3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412" name="Object 24"/>
              <p:cNvGraphicFramePr>
                <a:graphicFrameLocks noChangeAspect="1"/>
              </p:cNvGraphicFramePr>
              <p:nvPr/>
            </p:nvGraphicFramePr>
            <p:xfrm>
              <a:off x="3295" y="663"/>
              <a:ext cx="265" cy="3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9" name="Visio" r:id="rId15" imgW="741807" imgH="947547" progId="Visio.Drawing.11">
                      <p:embed/>
                    </p:oleObj>
                  </mc:Choice>
                  <mc:Fallback>
                    <p:oleObj name="Visio" r:id="rId15" imgW="741807" imgH="947547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95" y="663"/>
                            <a:ext cx="265" cy="3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4407" name="Line 25"/>
            <p:cNvSpPr>
              <a:spLocks noChangeShapeType="1"/>
            </p:cNvSpPr>
            <p:nvPr/>
          </p:nvSpPr>
          <p:spPr bwMode="auto">
            <a:xfrm>
              <a:off x="4286" y="981"/>
              <a:ext cx="0" cy="18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8" name="Line 26"/>
            <p:cNvSpPr>
              <a:spLocks noChangeShapeType="1"/>
            </p:cNvSpPr>
            <p:nvPr/>
          </p:nvSpPr>
          <p:spPr bwMode="auto">
            <a:xfrm>
              <a:off x="4558" y="981"/>
              <a:ext cx="0" cy="18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9" name="Line 27"/>
            <p:cNvSpPr>
              <a:spLocks noChangeShapeType="1"/>
            </p:cNvSpPr>
            <p:nvPr/>
          </p:nvSpPr>
          <p:spPr bwMode="auto">
            <a:xfrm>
              <a:off x="4830" y="981"/>
              <a:ext cx="0" cy="18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42" name="Text Box 28"/>
          <p:cNvSpPr txBox="1">
            <a:spLocks noChangeArrowheads="1"/>
          </p:cNvSpPr>
          <p:nvPr/>
        </p:nvSpPr>
        <p:spPr bwMode="auto">
          <a:xfrm>
            <a:off x="1447800" y="1477963"/>
            <a:ext cx="159580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TW" sz="1800">
                <a:solidFill>
                  <a:schemeClr val="tx1"/>
                </a:solidFill>
              </a:rPr>
              <a:t>LAN (Ethernet)</a:t>
            </a:r>
          </a:p>
        </p:txBody>
      </p:sp>
      <p:sp>
        <p:nvSpPr>
          <p:cNvPr id="14343" name="Line 33"/>
          <p:cNvSpPr>
            <a:spLocks noChangeShapeType="1"/>
          </p:cNvSpPr>
          <p:nvPr/>
        </p:nvSpPr>
        <p:spPr bwMode="auto">
          <a:xfrm>
            <a:off x="517282" y="2781300"/>
            <a:ext cx="3789485" cy="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4" name="Line 34"/>
          <p:cNvSpPr>
            <a:spLocks noChangeShapeType="1"/>
          </p:cNvSpPr>
          <p:nvPr/>
        </p:nvSpPr>
        <p:spPr bwMode="auto">
          <a:xfrm>
            <a:off x="2378320" y="2781301"/>
            <a:ext cx="0" cy="358775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5" name="Text Box 35"/>
          <p:cNvSpPr txBox="1">
            <a:spLocks noChangeArrowheads="1"/>
          </p:cNvSpPr>
          <p:nvPr/>
        </p:nvSpPr>
        <p:spPr bwMode="auto">
          <a:xfrm>
            <a:off x="1182567" y="2414588"/>
            <a:ext cx="159580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TW" sz="1800">
                <a:solidFill>
                  <a:schemeClr val="tx1"/>
                </a:solidFill>
              </a:rPr>
              <a:t>Ether Link</a:t>
            </a:r>
          </a:p>
        </p:txBody>
      </p:sp>
      <p:sp>
        <p:nvSpPr>
          <p:cNvPr id="14346" name="Line 36"/>
          <p:cNvSpPr>
            <a:spLocks noChangeShapeType="1"/>
          </p:cNvSpPr>
          <p:nvPr/>
        </p:nvSpPr>
        <p:spPr bwMode="auto">
          <a:xfrm>
            <a:off x="4639408" y="2781300"/>
            <a:ext cx="3788020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7" name="Text Box 37"/>
          <p:cNvSpPr txBox="1">
            <a:spLocks noChangeArrowheads="1"/>
          </p:cNvSpPr>
          <p:nvPr/>
        </p:nvSpPr>
        <p:spPr bwMode="auto">
          <a:xfrm>
            <a:off x="4906108" y="2420938"/>
            <a:ext cx="1594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TW" sz="1800">
                <a:solidFill>
                  <a:schemeClr val="tx1"/>
                </a:solidFill>
              </a:rPr>
              <a:t>Remote I/O</a:t>
            </a:r>
          </a:p>
        </p:txBody>
      </p:sp>
      <p:sp>
        <p:nvSpPr>
          <p:cNvPr id="14348" name="Line 38"/>
          <p:cNvSpPr>
            <a:spLocks noChangeShapeType="1"/>
          </p:cNvSpPr>
          <p:nvPr/>
        </p:nvSpPr>
        <p:spPr bwMode="auto">
          <a:xfrm>
            <a:off x="783981" y="2781301"/>
            <a:ext cx="0" cy="358775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9" name="Line 40"/>
          <p:cNvSpPr>
            <a:spLocks noChangeShapeType="1"/>
          </p:cNvSpPr>
          <p:nvPr/>
        </p:nvSpPr>
        <p:spPr bwMode="auto">
          <a:xfrm>
            <a:off x="517281" y="4052888"/>
            <a:ext cx="2526323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0" name="Text Box 41"/>
          <p:cNvSpPr txBox="1">
            <a:spLocks noChangeArrowheads="1"/>
          </p:cNvSpPr>
          <p:nvPr/>
        </p:nvSpPr>
        <p:spPr bwMode="auto">
          <a:xfrm>
            <a:off x="1049216" y="3692525"/>
            <a:ext cx="1595804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TW" sz="1800">
                <a:solidFill>
                  <a:schemeClr val="tx1"/>
                </a:solidFill>
              </a:rPr>
              <a:t>PLC Link</a:t>
            </a:r>
          </a:p>
        </p:txBody>
      </p:sp>
      <p:sp>
        <p:nvSpPr>
          <p:cNvPr id="14351" name="Line 42"/>
          <p:cNvSpPr>
            <a:spLocks noChangeShapeType="1"/>
          </p:cNvSpPr>
          <p:nvPr/>
        </p:nvSpPr>
        <p:spPr bwMode="auto">
          <a:xfrm>
            <a:off x="915866" y="3500438"/>
            <a:ext cx="0" cy="5524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2" name="Line 43"/>
          <p:cNvSpPr>
            <a:spLocks noChangeShapeType="1"/>
          </p:cNvSpPr>
          <p:nvPr/>
        </p:nvSpPr>
        <p:spPr bwMode="auto">
          <a:xfrm>
            <a:off x="517281" y="5302250"/>
            <a:ext cx="3456842" cy="0"/>
          </a:xfrm>
          <a:prstGeom prst="line">
            <a:avLst/>
          </a:prstGeom>
          <a:noFill/>
          <a:ln w="38100">
            <a:solidFill>
              <a:srgbClr val="33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3" name="Text Box 44"/>
          <p:cNvSpPr txBox="1">
            <a:spLocks noChangeArrowheads="1"/>
          </p:cNvSpPr>
          <p:nvPr/>
        </p:nvSpPr>
        <p:spPr bwMode="auto">
          <a:xfrm>
            <a:off x="716574" y="4941888"/>
            <a:ext cx="239297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TW" sz="1800">
                <a:solidFill>
                  <a:schemeClr val="tx1"/>
                </a:solidFill>
              </a:rPr>
              <a:t>Modbus</a:t>
            </a:r>
          </a:p>
        </p:txBody>
      </p:sp>
      <p:sp>
        <p:nvSpPr>
          <p:cNvPr id="14354" name="Line 45"/>
          <p:cNvSpPr>
            <a:spLocks noChangeShapeType="1"/>
          </p:cNvSpPr>
          <p:nvPr/>
        </p:nvSpPr>
        <p:spPr bwMode="auto">
          <a:xfrm>
            <a:off x="3175489" y="3500439"/>
            <a:ext cx="0" cy="1800225"/>
          </a:xfrm>
          <a:prstGeom prst="line">
            <a:avLst/>
          </a:prstGeom>
          <a:noFill/>
          <a:ln w="38100">
            <a:solidFill>
              <a:srgbClr val="33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355" name="Group 50"/>
          <p:cNvGrpSpPr>
            <a:grpSpLocks/>
          </p:cNvGrpSpPr>
          <p:nvPr/>
        </p:nvGrpSpPr>
        <p:grpSpPr bwMode="auto">
          <a:xfrm>
            <a:off x="5603631" y="3429001"/>
            <a:ext cx="131885" cy="936625"/>
            <a:chOff x="4105" y="1888"/>
            <a:chExt cx="90" cy="590"/>
          </a:xfrm>
        </p:grpSpPr>
        <p:sp>
          <p:nvSpPr>
            <p:cNvPr id="14403" name="Line 51"/>
            <p:cNvSpPr>
              <a:spLocks noChangeShapeType="1"/>
            </p:cNvSpPr>
            <p:nvPr/>
          </p:nvSpPr>
          <p:spPr bwMode="auto">
            <a:xfrm flipH="1">
              <a:off x="4105" y="1888"/>
              <a:ext cx="90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4" name="Line 52"/>
            <p:cNvSpPr>
              <a:spLocks noChangeShapeType="1"/>
            </p:cNvSpPr>
            <p:nvPr/>
          </p:nvSpPr>
          <p:spPr bwMode="auto">
            <a:xfrm>
              <a:off x="4105" y="1888"/>
              <a:ext cx="0" cy="59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5" name="Line 53"/>
            <p:cNvSpPr>
              <a:spLocks noChangeShapeType="1"/>
            </p:cNvSpPr>
            <p:nvPr/>
          </p:nvSpPr>
          <p:spPr bwMode="auto">
            <a:xfrm flipH="1">
              <a:off x="4105" y="2478"/>
              <a:ext cx="90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56" name="Text Box 54"/>
          <p:cNvSpPr txBox="1">
            <a:spLocks noChangeArrowheads="1"/>
          </p:cNvSpPr>
          <p:nvPr/>
        </p:nvSpPr>
        <p:spPr bwMode="auto">
          <a:xfrm>
            <a:off x="6197043" y="3716339"/>
            <a:ext cx="46166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80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4357" name="Line 55"/>
          <p:cNvSpPr>
            <a:spLocks noChangeShapeType="1"/>
          </p:cNvSpPr>
          <p:nvPr/>
        </p:nvSpPr>
        <p:spPr bwMode="auto">
          <a:xfrm>
            <a:off x="6400800" y="2781301"/>
            <a:ext cx="0" cy="358775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358" name="Group 60"/>
          <p:cNvGrpSpPr>
            <a:grpSpLocks/>
          </p:cNvGrpSpPr>
          <p:nvPr/>
        </p:nvGrpSpPr>
        <p:grpSpPr bwMode="auto">
          <a:xfrm>
            <a:off x="3840774" y="3429001"/>
            <a:ext cx="131885" cy="936625"/>
            <a:chOff x="4105" y="1888"/>
            <a:chExt cx="90" cy="590"/>
          </a:xfrm>
        </p:grpSpPr>
        <p:sp>
          <p:nvSpPr>
            <p:cNvPr id="14400" name="Line 61"/>
            <p:cNvSpPr>
              <a:spLocks noChangeShapeType="1"/>
            </p:cNvSpPr>
            <p:nvPr/>
          </p:nvSpPr>
          <p:spPr bwMode="auto">
            <a:xfrm flipH="1">
              <a:off x="4105" y="1888"/>
              <a:ext cx="90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1" name="Line 62"/>
            <p:cNvSpPr>
              <a:spLocks noChangeShapeType="1"/>
            </p:cNvSpPr>
            <p:nvPr/>
          </p:nvSpPr>
          <p:spPr bwMode="auto">
            <a:xfrm>
              <a:off x="4105" y="1888"/>
              <a:ext cx="0" cy="59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2" name="Line 63"/>
            <p:cNvSpPr>
              <a:spLocks noChangeShapeType="1"/>
            </p:cNvSpPr>
            <p:nvPr/>
          </p:nvSpPr>
          <p:spPr bwMode="auto">
            <a:xfrm flipH="1">
              <a:off x="4105" y="2478"/>
              <a:ext cx="90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59" name="Text Box 64"/>
          <p:cNvSpPr txBox="1">
            <a:spLocks noChangeArrowheads="1"/>
          </p:cNvSpPr>
          <p:nvPr/>
        </p:nvSpPr>
        <p:spPr bwMode="auto">
          <a:xfrm>
            <a:off x="4533832" y="3716339"/>
            <a:ext cx="46166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80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4360" name="Line 65"/>
          <p:cNvSpPr>
            <a:spLocks noChangeShapeType="1"/>
          </p:cNvSpPr>
          <p:nvPr/>
        </p:nvSpPr>
        <p:spPr bwMode="auto">
          <a:xfrm>
            <a:off x="4306766" y="2781301"/>
            <a:ext cx="0" cy="358775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1" name="Line 66"/>
          <p:cNvSpPr>
            <a:spLocks noChangeShapeType="1"/>
          </p:cNvSpPr>
          <p:nvPr/>
        </p:nvSpPr>
        <p:spPr bwMode="auto">
          <a:xfrm>
            <a:off x="4639408" y="2781301"/>
            <a:ext cx="0" cy="358775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2" name="Text Box 67"/>
          <p:cNvSpPr txBox="1">
            <a:spLocks noChangeArrowheads="1"/>
          </p:cNvSpPr>
          <p:nvPr/>
        </p:nvSpPr>
        <p:spPr bwMode="auto">
          <a:xfrm>
            <a:off x="3506606" y="3141663"/>
            <a:ext cx="40011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>
                <a:solidFill>
                  <a:schemeClr val="tx1"/>
                </a:solidFill>
              </a:rPr>
              <a:t>Local Extension</a:t>
            </a:r>
          </a:p>
        </p:txBody>
      </p:sp>
      <p:sp>
        <p:nvSpPr>
          <p:cNvPr id="14363" name="Text Box 68"/>
          <p:cNvSpPr txBox="1">
            <a:spLocks noChangeArrowheads="1"/>
          </p:cNvSpPr>
          <p:nvPr/>
        </p:nvSpPr>
        <p:spPr bwMode="auto">
          <a:xfrm>
            <a:off x="5269464" y="3141663"/>
            <a:ext cx="400110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>
                <a:solidFill>
                  <a:schemeClr val="tx1"/>
                </a:solidFill>
              </a:rPr>
              <a:t>Remote Local Extension</a:t>
            </a:r>
          </a:p>
        </p:txBody>
      </p:sp>
      <p:sp>
        <p:nvSpPr>
          <p:cNvPr id="14364" name="Text Box 69"/>
          <p:cNvSpPr txBox="1">
            <a:spLocks noChangeArrowheads="1"/>
          </p:cNvSpPr>
          <p:nvPr/>
        </p:nvSpPr>
        <p:spPr bwMode="auto">
          <a:xfrm>
            <a:off x="1115159" y="2060575"/>
            <a:ext cx="11972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>
                <a:solidFill>
                  <a:schemeClr val="tx1"/>
                </a:solidFill>
              </a:rPr>
              <a:t>DVS-016W01</a:t>
            </a:r>
          </a:p>
        </p:txBody>
      </p:sp>
      <p:pic>
        <p:nvPicPr>
          <p:cNvPr id="14365" name="Picture 71" descr="2009-0306-DVP40ES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858" y="4413251"/>
            <a:ext cx="6096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66" name="Line 74"/>
          <p:cNvSpPr>
            <a:spLocks noChangeShapeType="1"/>
          </p:cNvSpPr>
          <p:nvPr/>
        </p:nvSpPr>
        <p:spPr bwMode="auto">
          <a:xfrm>
            <a:off x="1714500" y="4052888"/>
            <a:ext cx="0" cy="431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7" name="Line 85"/>
          <p:cNvSpPr>
            <a:spLocks noChangeShapeType="1"/>
          </p:cNvSpPr>
          <p:nvPr/>
        </p:nvSpPr>
        <p:spPr bwMode="auto">
          <a:xfrm>
            <a:off x="8094785" y="2781301"/>
            <a:ext cx="0" cy="358775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8" name="Line 91"/>
          <p:cNvSpPr>
            <a:spLocks noChangeShapeType="1"/>
          </p:cNvSpPr>
          <p:nvPr/>
        </p:nvSpPr>
        <p:spPr bwMode="auto">
          <a:xfrm>
            <a:off x="983274" y="5308600"/>
            <a:ext cx="0" cy="431800"/>
          </a:xfrm>
          <a:prstGeom prst="line">
            <a:avLst/>
          </a:prstGeom>
          <a:noFill/>
          <a:ln w="38100">
            <a:solidFill>
              <a:srgbClr val="33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4369" name="Picture 96" descr="AH500-1_P_F_2011123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39" y="3068639"/>
            <a:ext cx="1330569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0" name="Picture 97" descr="AH500-1_P_F_2011123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608" y="3068639"/>
            <a:ext cx="1327638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1" name="Picture 98" descr="AH500-1_P_F_2011123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124" y="3068639"/>
            <a:ext cx="1329104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2" name="Picture 99" descr="AH500-1_P_F_2011123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124" y="4097339"/>
            <a:ext cx="1329104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3" name="Picture 100" descr="AH500-1_P_F_2011123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812" y="3068639"/>
            <a:ext cx="1329103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4" name="Picture 101" descr="AH500-1_P_F_2011123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812" y="4097339"/>
            <a:ext cx="1329103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75" name="Group 102"/>
          <p:cNvGrpSpPr>
            <a:grpSpLocks/>
          </p:cNvGrpSpPr>
          <p:nvPr/>
        </p:nvGrpSpPr>
        <p:grpSpPr bwMode="auto">
          <a:xfrm>
            <a:off x="7332785" y="3429001"/>
            <a:ext cx="131885" cy="936625"/>
            <a:chOff x="4105" y="1888"/>
            <a:chExt cx="90" cy="590"/>
          </a:xfrm>
        </p:grpSpPr>
        <p:sp>
          <p:nvSpPr>
            <p:cNvPr id="14397" name="Line 103"/>
            <p:cNvSpPr>
              <a:spLocks noChangeShapeType="1"/>
            </p:cNvSpPr>
            <p:nvPr/>
          </p:nvSpPr>
          <p:spPr bwMode="auto">
            <a:xfrm flipH="1">
              <a:off x="4105" y="1888"/>
              <a:ext cx="90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8" name="Line 104"/>
            <p:cNvSpPr>
              <a:spLocks noChangeShapeType="1"/>
            </p:cNvSpPr>
            <p:nvPr/>
          </p:nvSpPr>
          <p:spPr bwMode="auto">
            <a:xfrm>
              <a:off x="4105" y="1888"/>
              <a:ext cx="0" cy="59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9" name="Line 105"/>
            <p:cNvSpPr>
              <a:spLocks noChangeShapeType="1"/>
            </p:cNvSpPr>
            <p:nvPr/>
          </p:nvSpPr>
          <p:spPr bwMode="auto">
            <a:xfrm flipH="1">
              <a:off x="4105" y="2478"/>
              <a:ext cx="90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76" name="Text Box 106"/>
          <p:cNvSpPr txBox="1">
            <a:spLocks noChangeArrowheads="1"/>
          </p:cNvSpPr>
          <p:nvPr/>
        </p:nvSpPr>
        <p:spPr bwMode="auto">
          <a:xfrm>
            <a:off x="7924732" y="3716339"/>
            <a:ext cx="46166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80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4377" name="Text Box 107"/>
          <p:cNvSpPr txBox="1">
            <a:spLocks noChangeArrowheads="1"/>
          </p:cNvSpPr>
          <p:nvPr/>
        </p:nvSpPr>
        <p:spPr bwMode="auto">
          <a:xfrm>
            <a:off x="6998618" y="3141663"/>
            <a:ext cx="40011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>
                <a:solidFill>
                  <a:schemeClr val="tx1"/>
                </a:solidFill>
              </a:rPr>
              <a:t>Remote Local Extension</a:t>
            </a:r>
          </a:p>
        </p:txBody>
      </p:sp>
      <p:pic>
        <p:nvPicPr>
          <p:cNvPr id="14378" name="Picture 108" descr="AH500-1_P_F_2011123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966" y="3068639"/>
            <a:ext cx="1329103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9" name="Picture 109" descr="AH500-1_P_F_2011123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966" y="4097339"/>
            <a:ext cx="1329103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80" name="Picture 118" descr="ANd9GcQmp1LKumeyO6d7QreabegJ7cQkFbmBqXS6UzV_lxl_veJ3vVmU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38" y="4413250"/>
            <a:ext cx="59787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81" name="Line 119"/>
          <p:cNvSpPr>
            <a:spLocks noChangeShapeType="1"/>
          </p:cNvSpPr>
          <p:nvPr/>
        </p:nvSpPr>
        <p:spPr bwMode="auto">
          <a:xfrm>
            <a:off x="783981" y="4052888"/>
            <a:ext cx="0" cy="431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4382" name="Picture 128" descr="20110210160058_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377" y="4413251"/>
            <a:ext cx="66382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83" name="Line 129"/>
          <p:cNvSpPr>
            <a:spLocks noChangeShapeType="1"/>
          </p:cNvSpPr>
          <p:nvPr/>
        </p:nvSpPr>
        <p:spPr bwMode="auto">
          <a:xfrm>
            <a:off x="2645020" y="4052888"/>
            <a:ext cx="0" cy="431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4384" name="Picture 131" descr="ANd9GcSnfk-fEqpGcHSqnwRO4s3aDQDwk5C7FQ53dUaOEDJatiJjwJC9P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66" y="5740400"/>
            <a:ext cx="4572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85" name="Line 141"/>
          <p:cNvSpPr>
            <a:spLocks noChangeShapeType="1"/>
          </p:cNvSpPr>
          <p:nvPr/>
        </p:nvSpPr>
        <p:spPr bwMode="auto">
          <a:xfrm>
            <a:off x="2579077" y="5308600"/>
            <a:ext cx="0" cy="431800"/>
          </a:xfrm>
          <a:prstGeom prst="line">
            <a:avLst/>
          </a:prstGeom>
          <a:noFill/>
          <a:ln w="38100">
            <a:solidFill>
              <a:srgbClr val="33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4386" name="Picture 144" descr="DPA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08" y="5732463"/>
            <a:ext cx="530469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87" name="Line 145"/>
          <p:cNvSpPr>
            <a:spLocks noChangeShapeType="1"/>
          </p:cNvSpPr>
          <p:nvPr/>
        </p:nvSpPr>
        <p:spPr bwMode="auto">
          <a:xfrm>
            <a:off x="1781908" y="5308600"/>
            <a:ext cx="0" cy="431800"/>
          </a:xfrm>
          <a:prstGeom prst="line">
            <a:avLst/>
          </a:prstGeom>
          <a:noFill/>
          <a:ln w="38100">
            <a:solidFill>
              <a:srgbClr val="33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4388" name="Picture 147" descr="TP-04BL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70" y="5734050"/>
            <a:ext cx="731227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89" name="Picture 149" descr="DTB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546" y="5661025"/>
            <a:ext cx="599343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90" name="Line 150"/>
          <p:cNvSpPr>
            <a:spLocks noChangeShapeType="1"/>
          </p:cNvSpPr>
          <p:nvPr/>
        </p:nvSpPr>
        <p:spPr bwMode="auto">
          <a:xfrm>
            <a:off x="3376246" y="5308600"/>
            <a:ext cx="0" cy="431800"/>
          </a:xfrm>
          <a:prstGeom prst="line">
            <a:avLst/>
          </a:prstGeom>
          <a:noFill/>
          <a:ln w="38100">
            <a:solidFill>
              <a:srgbClr val="33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91" name="Text Box 151"/>
          <p:cNvSpPr txBox="1">
            <a:spLocks noChangeArrowheads="1"/>
          </p:cNvSpPr>
          <p:nvPr/>
        </p:nvSpPr>
        <p:spPr bwMode="auto">
          <a:xfrm>
            <a:off x="1115159" y="1052513"/>
            <a:ext cx="159580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14392" name="Text Box 152"/>
          <p:cNvSpPr txBox="1">
            <a:spLocks noChangeArrowheads="1"/>
          </p:cNvSpPr>
          <p:nvPr/>
        </p:nvSpPr>
        <p:spPr bwMode="auto">
          <a:xfrm>
            <a:off x="4438651" y="765175"/>
            <a:ext cx="159580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TW">
                <a:solidFill>
                  <a:schemeClr val="tx1"/>
                </a:solidFill>
              </a:rPr>
              <a:t>MES</a:t>
            </a:r>
          </a:p>
        </p:txBody>
      </p:sp>
      <p:pic>
        <p:nvPicPr>
          <p:cNvPr id="14393" name="Picture 153" descr="DVS-016W01_45D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81" y="2060575"/>
            <a:ext cx="3619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94" name="Line 32"/>
          <p:cNvSpPr>
            <a:spLocks noChangeShapeType="1"/>
          </p:cNvSpPr>
          <p:nvPr/>
        </p:nvSpPr>
        <p:spPr bwMode="auto">
          <a:xfrm>
            <a:off x="915866" y="1844676"/>
            <a:ext cx="0" cy="2889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95" name="Line 39"/>
          <p:cNvSpPr>
            <a:spLocks noChangeShapeType="1"/>
          </p:cNvSpPr>
          <p:nvPr/>
        </p:nvSpPr>
        <p:spPr bwMode="auto">
          <a:xfrm flipH="1">
            <a:off x="981808" y="2565401"/>
            <a:ext cx="1466" cy="5746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96" name="object 352"/>
          <p:cNvSpPr txBox="1">
            <a:spLocks noChangeArrowheads="1"/>
          </p:cNvSpPr>
          <p:nvPr/>
        </p:nvSpPr>
        <p:spPr bwMode="auto">
          <a:xfrm>
            <a:off x="3947746" y="428625"/>
            <a:ext cx="4923692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00"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lnSpc>
                <a:spcPts val="3013"/>
              </a:lnSpc>
              <a:spcBef>
                <a:spcPts val="150"/>
              </a:spcBef>
              <a:buFontTx/>
              <a:buNone/>
            </a:pPr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网络架构</a:t>
            </a:r>
            <a:endParaRPr lang="zh-CN" altLang="zh-CN" sz="28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74884" y="1603376"/>
            <a:ext cx="3231174" cy="3286125"/>
          </a:xfrm>
        </p:spPr>
        <p:txBody>
          <a:bodyPr wrap="none"/>
          <a:lstStyle/>
          <a:p>
            <a:pPr>
              <a:spcBef>
                <a:spcPct val="50000"/>
              </a:spcBef>
              <a:buFont typeface="Arial" pitchFamily="34" charset="0"/>
              <a:buBlip>
                <a:blip r:embed="rId3"/>
              </a:buBlip>
            </a:pPr>
            <a:r>
              <a:rPr kumimoji="1" lang="zh-TW" altLang="en-US" sz="24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效能</a:t>
            </a:r>
          </a:p>
          <a:p>
            <a:pPr>
              <a:spcBef>
                <a:spcPct val="50000"/>
              </a:spcBef>
              <a:buFont typeface="Arial" pitchFamily="34" charset="0"/>
              <a:buBlip>
                <a:blip r:embed="rId3"/>
              </a:buBlip>
            </a:pPr>
            <a:r>
              <a:rPr kumimoji="1" lang="zh-TW" altLang="en-US" sz="24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容量</a:t>
            </a:r>
          </a:p>
          <a:p>
            <a:pPr>
              <a:spcBef>
                <a:spcPct val="50000"/>
              </a:spcBef>
              <a:buFont typeface="Arial" pitchFamily="34" charset="0"/>
              <a:buBlip>
                <a:blip r:embed="rId3"/>
              </a:buBlip>
            </a:pPr>
            <a:r>
              <a:rPr kumimoji="1" lang="en-US" altLang="zh-TW" sz="24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I/O</a:t>
            </a:r>
            <a:r>
              <a:rPr kumimoji="1" lang="zh-TW" altLang="en-US" sz="24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扩充</a:t>
            </a:r>
          </a:p>
          <a:p>
            <a:pPr>
              <a:spcBef>
                <a:spcPct val="50000"/>
              </a:spcBef>
              <a:buFont typeface="Arial" pitchFamily="34" charset="0"/>
              <a:buBlip>
                <a:blip r:embed="rId3"/>
              </a:buBlip>
            </a:pPr>
            <a:r>
              <a:rPr kumimoji="1" lang="zh-CN" altLang="en-US" sz="24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便利程序编辑</a:t>
            </a:r>
            <a:endParaRPr kumimoji="1" lang="zh-TW" altLang="en-US" sz="240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spcBef>
                <a:spcPct val="50000"/>
              </a:spcBef>
              <a:buFont typeface="Arial" pitchFamily="34" charset="0"/>
              <a:buBlip>
                <a:blip r:embed="rId3"/>
              </a:buBlip>
            </a:pPr>
            <a:r>
              <a:rPr kumimoji="1" lang="zh-TW" altLang="en-US" sz="24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软件编程</a:t>
            </a:r>
          </a:p>
          <a:p>
            <a:pPr>
              <a:spcBef>
                <a:spcPct val="50000"/>
              </a:spcBef>
              <a:buFont typeface="Arial" pitchFamily="34" charset="0"/>
              <a:buBlip>
                <a:blip r:embed="rId3"/>
              </a:buBlip>
            </a:pPr>
            <a:r>
              <a:rPr kumimoji="1" lang="zh-TW" altLang="en-US" sz="24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功能块</a:t>
            </a:r>
          </a:p>
          <a:p>
            <a:pPr>
              <a:spcBef>
                <a:spcPct val="50000"/>
              </a:spcBef>
              <a:buFont typeface="Arial" pitchFamily="34" charset="0"/>
              <a:buBlip>
                <a:blip r:embed="rId3"/>
              </a:buBlip>
            </a:pPr>
            <a:endParaRPr kumimoji="1" lang="en-US" altLang="zh-CN" sz="240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spcBef>
                <a:spcPct val="50000"/>
              </a:spcBef>
              <a:buFont typeface="Arial" pitchFamily="34" charset="0"/>
              <a:buBlip>
                <a:blip r:embed="rId3"/>
              </a:buBlip>
            </a:pPr>
            <a:endParaRPr kumimoji="1" lang="zh-TW" altLang="en-US" sz="240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5363" name="object 352"/>
          <p:cNvSpPr txBox="1">
            <a:spLocks noChangeArrowheads="1"/>
          </p:cNvSpPr>
          <p:nvPr/>
        </p:nvSpPr>
        <p:spPr bwMode="auto">
          <a:xfrm>
            <a:off x="3947746" y="428625"/>
            <a:ext cx="4923692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00"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lnSpc>
                <a:spcPts val="3013"/>
              </a:lnSpc>
              <a:spcBef>
                <a:spcPts val="150"/>
              </a:spcBef>
              <a:buFontTx/>
              <a:buNone/>
            </a:pPr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特点</a:t>
            </a:r>
            <a:endParaRPr lang="zh-CN" altLang="zh-CN" sz="28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4" name="矩形 7"/>
          <p:cNvSpPr>
            <a:spLocks noChangeArrowheads="1"/>
          </p:cNvSpPr>
          <p:nvPr/>
        </p:nvSpPr>
        <p:spPr bwMode="auto">
          <a:xfrm>
            <a:off x="4676043" y="1590676"/>
            <a:ext cx="4116265" cy="323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1400">
                <a:solidFill>
                  <a:srgbClr val="0087DC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Blip>
                <a:blip r:embed="rId3"/>
              </a:buBlip>
            </a:pPr>
            <a:r>
              <a:rPr lang="zh-CN" altLang="en-US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任务形式程序架构</a:t>
            </a:r>
            <a:endParaRPr lang="en-US" altLang="zh-CN" sz="240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Blip>
                <a:blip r:embed="rId3"/>
              </a:buBlip>
            </a:pPr>
            <a:r>
              <a:rPr lang="zh-CN" altLang="en-US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多样性通讯接口</a:t>
            </a:r>
            <a:endParaRPr lang="zh-TW" altLang="en-US" sz="240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Blip>
                <a:blip r:embed="rId3"/>
              </a:buBlip>
            </a:pPr>
            <a:r>
              <a:rPr lang="zh-CN" altLang="en-US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便利的记忆卡功能</a:t>
            </a:r>
            <a:r>
              <a:rPr lang="zh-TW" altLang="en-US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 </a:t>
            </a:r>
          </a:p>
          <a:p>
            <a:pPr eaLnBrk="1" hangingPunct="1"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altLang="zh-TW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I/O</a:t>
            </a:r>
            <a:r>
              <a:rPr lang="zh-TW" altLang="en-US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热</a:t>
            </a:r>
            <a:r>
              <a:rPr lang="zh-CN" altLang="en-US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插拔</a:t>
            </a:r>
            <a:r>
              <a:rPr lang="zh-TW" altLang="en-US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机制 </a:t>
            </a:r>
          </a:p>
          <a:p>
            <a:pPr eaLnBrk="1" hangingPunct="1">
              <a:spcBef>
                <a:spcPct val="50000"/>
              </a:spcBef>
              <a:buFontTx/>
              <a:buBlip>
                <a:blip r:embed="rId3"/>
              </a:buBlip>
            </a:pPr>
            <a:r>
              <a:rPr lang="zh-CN" altLang="en-US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在线侦错与编辑</a:t>
            </a:r>
            <a:endParaRPr lang="zh-TW" altLang="en-US" sz="240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Blip>
                <a:blip r:embed="rId3"/>
              </a:buBlip>
            </a:pPr>
            <a:r>
              <a:rPr lang="zh-TW" altLang="en-US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便利功能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.1</a:t>
            </a:r>
            <a:r>
              <a:rPr lang="zh-CN" altLang="en-US" dirty="0" smtClean="0"/>
              <a:t>可编程控制器概述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9216" y="1508787"/>
            <a:ext cx="5110856" cy="388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软件抗干扰措施：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故障检测：设计故障检测软件定期地检测外界环境，如掉电、欠电压信号等，以便及时处理。</a:t>
            </a:r>
          </a:p>
          <a:p>
            <a:pPr marL="533400" indent="-533400" algn="just">
              <a:lnSpc>
                <a:spcPct val="140000"/>
              </a:lnSpc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信息保护和恢复：信息保护和恢复软件使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偶尔发生故障条件出现时，将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内部信息进行保护以免遭破坏。故障条件消失，则恢复工作。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设置监视定时器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WDT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：如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程序每次循环执行时间超过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WDT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规定的时间，预示程序进入死循环，立即报警。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对程序进行检查和检验：一旦程序有错，立即报警，并停止执行。</a:t>
            </a:r>
          </a:p>
        </p:txBody>
      </p:sp>
    </p:spTree>
    <p:extLst>
      <p:ext uri="{BB962C8B-B14F-4D97-AF65-F5344CB8AC3E}">
        <p14:creationId xmlns:p14="http://schemas.microsoft.com/office/powerpoint/2010/main" val="262308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.1</a:t>
            </a:r>
            <a:r>
              <a:rPr lang="zh-CN" altLang="en-US" dirty="0" smtClean="0"/>
              <a:t>可编程控制器概述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9216" y="1508787"/>
            <a:ext cx="5110856" cy="315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4. 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可编程控制器的应用范围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		随着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功能的不断完善，性价比不断提高，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的应用越来越广泛，已大量应用于钢铁、采矿、水泥、石油、化工、电子、机械制造、汽车、船舶、装卸、造纸、纺织、环保、娱乐等各行各业。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顺序控制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	      </a:t>
            </a:r>
            <a:r>
              <a:rPr lang="en-US" altLang="zh-CN" sz="14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取代传统的继电器构成顺序控制系统，是</a:t>
            </a:r>
            <a:r>
              <a:rPr lang="en-US" altLang="zh-CN" sz="14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400" dirty="0">
                <a:latin typeface="Times New Roman" pitchFamily="18" charset="0"/>
                <a:ea typeface="微软雅黑" pitchFamily="34" charset="-122"/>
              </a:rPr>
              <a:t>最广泛的应用领域。</a:t>
            </a:r>
          </a:p>
        </p:txBody>
      </p:sp>
    </p:spTree>
    <p:extLst>
      <p:ext uri="{BB962C8B-B14F-4D97-AF65-F5344CB8AC3E}">
        <p14:creationId xmlns:p14="http://schemas.microsoft.com/office/powerpoint/2010/main" val="40905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.1</a:t>
            </a:r>
            <a:r>
              <a:rPr lang="zh-CN" altLang="en-US" dirty="0" smtClean="0"/>
              <a:t>可编程控制器概述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9216" y="1508787"/>
            <a:ext cx="5110856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5.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可编程控制器的发展状况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60" y="2155903"/>
            <a:ext cx="4255473" cy="3873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583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.1</a:t>
            </a:r>
            <a:r>
              <a:rPr lang="zh-CN" altLang="en-US" dirty="0" smtClean="0"/>
              <a:t>可编程控制器概述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9216" y="1508787"/>
            <a:ext cx="511085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5. 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可编程控制器的发展状况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              目前，国内已可生产中小型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。上海东屋电气有限公司生产的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CF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系列、杭州机床电器厂生产的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DKK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及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D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系列、大连组合机床研究所生产的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S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系列、苏州电子计算机厂生产的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YZ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系列等多种产品已具备一定的规模，并在工业产品中获得了应用。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               台达电通股份有限公司生产的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ES/EX/SS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系列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DVP-PLC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，以其价廉物美也得到了广泛应用。</a:t>
            </a:r>
          </a:p>
        </p:txBody>
      </p:sp>
    </p:spTree>
    <p:extLst>
      <p:ext uri="{BB962C8B-B14F-4D97-AF65-F5344CB8AC3E}">
        <p14:creationId xmlns:p14="http://schemas.microsoft.com/office/powerpoint/2010/main" val="75162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95536" y="644691"/>
            <a:ext cx="7848872" cy="768085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.1</a:t>
            </a:r>
            <a:r>
              <a:rPr lang="zh-CN" altLang="en-US" dirty="0" smtClean="0"/>
              <a:t>可编程控制器概述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9216" y="1508787"/>
            <a:ext cx="511085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5. 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可编程控制器的发展状况</a:t>
            </a:r>
            <a:endParaRPr lang="en-US" altLang="zh-CN" sz="1600" dirty="0">
              <a:latin typeface="Times New Roman" pitchFamily="18" charset="0"/>
              <a:ea typeface="微软雅黑" pitchFamily="34" charset="-122"/>
            </a:endParaRP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               国际上竞争较强的欧洲的西门子公司、日本的三菱和欧姆龙公司、美国的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AB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和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GE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公司。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              西门子公司产品有：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       S7-200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：微型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，单元式，单机最大容量为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256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点。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       S7-300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：小到中型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，单机最大容量为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1K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点。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       S7-400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：大到超大型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PLC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，单机可组态数万点。</a:t>
            </a:r>
          </a:p>
          <a:p>
            <a:pPr marL="533400" indent="-533400" algn="just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（施耐德  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quantum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，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</a:rPr>
              <a:t>premium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</a:rPr>
              <a:t>等系列）</a:t>
            </a:r>
          </a:p>
        </p:txBody>
      </p:sp>
    </p:spTree>
    <p:extLst>
      <p:ext uri="{BB962C8B-B14F-4D97-AF65-F5344CB8AC3E}">
        <p14:creationId xmlns:p14="http://schemas.microsoft.com/office/powerpoint/2010/main" val="27532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4548</Words>
  <Application>Microsoft Office PowerPoint</Application>
  <PresentationFormat>全屏显示(4:3)</PresentationFormat>
  <Paragraphs>441</Paragraphs>
  <Slides>46</Slides>
  <Notes>14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48" baseType="lpstr">
      <vt:lpstr>Office 主题</vt:lpstr>
      <vt:lpstr>Visio</vt:lpstr>
      <vt:lpstr>3.1可编程控制器概述</vt:lpstr>
      <vt:lpstr>3.1可编程控制器概述</vt:lpstr>
      <vt:lpstr>3.1可编程控制器概述</vt:lpstr>
      <vt:lpstr>3.1可编程控制器概述</vt:lpstr>
      <vt:lpstr>3.1可编程控制器概述</vt:lpstr>
      <vt:lpstr>3.1可编程控制器概述</vt:lpstr>
      <vt:lpstr>3.1可编程控制器概述</vt:lpstr>
      <vt:lpstr>3.1可编程控制器概述</vt:lpstr>
      <vt:lpstr>3.1可编程控制器概述</vt:lpstr>
      <vt:lpstr>3.1可编程控制器概述</vt:lpstr>
      <vt:lpstr>3.1可编程控制器概述</vt:lpstr>
      <vt:lpstr>3.1可编程控制器概述</vt:lpstr>
      <vt:lpstr>3.1可编程控制器概述</vt:lpstr>
      <vt:lpstr>3.2可编程控制器的硬件构成</vt:lpstr>
      <vt:lpstr>3.2可编程控制器的硬件构成</vt:lpstr>
      <vt:lpstr>3.2可编程控制器的硬件构成</vt:lpstr>
      <vt:lpstr>3.2可编程控制器的硬件构成</vt:lpstr>
      <vt:lpstr>3.2可编程控制器的硬件构成</vt:lpstr>
      <vt:lpstr>3.2可编程控制器的硬件构成</vt:lpstr>
      <vt:lpstr>3.2可编程控制器的硬件构成</vt:lpstr>
      <vt:lpstr>3.2可编程控制器的硬件构成</vt:lpstr>
      <vt:lpstr>3.2可编程控制器的硬件构成</vt:lpstr>
      <vt:lpstr>3.2可编程控制器的硬件构成</vt:lpstr>
      <vt:lpstr>3.2可编程控制器的硬件构成</vt:lpstr>
      <vt:lpstr>3.2可编程控制器的硬件构成</vt:lpstr>
      <vt:lpstr>3.2可编程控制器的硬件构成</vt:lpstr>
      <vt:lpstr>3.2可编程控制器的硬件构成</vt:lpstr>
      <vt:lpstr>3.2可编程控制器的硬件构成</vt:lpstr>
      <vt:lpstr>3.2可编程控制器的硬件构成</vt:lpstr>
      <vt:lpstr>3.2可编程控制器的硬件构成</vt:lpstr>
      <vt:lpstr>3.2可编程控制器的硬件构成</vt:lpstr>
      <vt:lpstr>3.2可编程控制器的硬件构成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PC</cp:lastModifiedBy>
  <cp:revision>4</cp:revision>
  <dcterms:created xsi:type="dcterms:W3CDTF">2017-11-12T13:13:41Z</dcterms:created>
  <dcterms:modified xsi:type="dcterms:W3CDTF">2017-11-12T13:56:59Z</dcterms:modified>
</cp:coreProperties>
</file>